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a:p>
        </p:txBody>
      </p:sp>
      <p:sp>
        <p:nvSpPr>
          <p:cNvPr id="103" name="Shape 103"/>
          <p:cNvSpPr/>
          <p:nvPr>
            <p:ph type="body" sz="quarter" idx="1"/>
          </p:nvPr>
        </p:nvSpPr>
        <p:spPr>
          <a:prstGeom prst="rect">
            <a:avLst/>
          </a:prstGeom>
        </p:spPr>
        <p:txBody>
          <a:bodyPr/>
          <a:lstStyle/>
          <a:p>
            <a:pPr/>
            <a:r>
              <a:t>2018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s://journals.sagepub.com/doi/pdf/10.1177/2396987318808719" TargetMode="External"/><Relationship Id="rId5"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900"/>
            </a:pPr>
            <a:r>
              <a:t>Aðgerðaráætlun gegn slagi í Evrópu</a:t>
            </a:r>
            <a:br/>
            <a:r>
              <a:rPr sz="3200"/>
              <a:t>Kynning</a:t>
            </a:r>
          </a:p>
        </p:txBody>
      </p:sp>
      <p:sp>
        <p:nvSpPr>
          <p:cNvPr id="95" name="Subtitle 2"/>
          <p:cNvSpPr txBox="1"/>
          <p:nvPr>
            <p:ph type="subTitle" sz="quarter" idx="1"/>
          </p:nvPr>
        </p:nvSpPr>
        <p:spPr>
          <a:prstGeom prst="rect">
            <a:avLst/>
          </a:prstGeom>
        </p:spPr>
        <p:txBody>
          <a:bodyPr/>
          <a:lstStyle/>
          <a:p>
            <a:pPr/>
            <a:r>
              <a:t>Björn Logi Þórarinsson</a:t>
            </a:r>
          </a:p>
          <a:p>
            <a:pPr>
              <a:spcBef>
                <a:spcPts val="500"/>
              </a:spcBef>
              <a:defRPr sz="2400"/>
            </a:pPr>
            <a:r>
              <a:t>Sérfræðingur í almennum lyflækningum og taugalækningum</a:t>
            </a:r>
          </a:p>
        </p:txBody>
      </p:sp>
      <p:pic>
        <p:nvPicPr>
          <p:cNvPr id="96" name="Picture 3" descr="Picture 3"/>
          <p:cNvPicPr>
            <a:picLocks noChangeAspect="1"/>
          </p:cNvPicPr>
          <p:nvPr/>
        </p:nvPicPr>
        <p:blipFill>
          <a:blip r:embed="rId2">
            <a:extLst/>
          </a:blip>
          <a:stretch>
            <a:fillRect/>
          </a:stretch>
        </p:blipFill>
        <p:spPr>
          <a:xfrm>
            <a:off x="745563" y="5761230"/>
            <a:ext cx="1704789" cy="834942"/>
          </a:xfrm>
          <a:prstGeom prst="rect">
            <a:avLst/>
          </a:prstGeom>
          <a:ln w="12700">
            <a:miter lim="400000"/>
          </a:ln>
        </p:spPr>
      </p:pic>
      <p:pic>
        <p:nvPicPr>
          <p:cNvPr id="97" name="Picture 5" descr="Picture 5"/>
          <p:cNvPicPr>
            <a:picLocks noChangeAspect="1"/>
          </p:cNvPicPr>
          <p:nvPr/>
        </p:nvPicPr>
        <p:blipFill>
          <a:blip r:embed="rId3">
            <a:extLst/>
          </a:blip>
          <a:stretch>
            <a:fillRect/>
          </a:stretch>
        </p:blipFill>
        <p:spPr>
          <a:xfrm>
            <a:off x="6797861" y="5935977"/>
            <a:ext cx="1660339" cy="62774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1"/>
          <p:cNvSpPr txBox="1"/>
          <p:nvPr>
            <p:ph type="title"/>
          </p:nvPr>
        </p:nvSpPr>
        <p:spPr>
          <a:xfrm>
            <a:off x="457200" y="274638"/>
            <a:ext cx="8229600" cy="1010303"/>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2. Skipulagning slagþjónustu</a:t>
            </a:r>
            <a:br/>
            <a:r>
              <a:rPr sz="2400"/>
              <a:t>Fyrirmyndarstaða</a:t>
            </a:r>
          </a:p>
        </p:txBody>
      </p:sp>
      <p:sp>
        <p:nvSpPr>
          <p:cNvPr id="131" name="Content Placeholder 2"/>
          <p:cNvSpPr txBox="1"/>
          <p:nvPr>
            <p:ph type="body" sz="half" idx="1"/>
          </p:nvPr>
        </p:nvSpPr>
        <p:spPr>
          <a:xfrm>
            <a:off x="457200" y="1600200"/>
            <a:ext cx="4095213" cy="4525963"/>
          </a:xfrm>
          <a:prstGeom prst="rect">
            <a:avLst/>
          </a:prstGeom>
        </p:spPr>
        <p:txBody>
          <a:bodyPr/>
          <a:lstStyle/>
          <a:p>
            <a:pPr>
              <a:spcBef>
                <a:spcPts val="300"/>
              </a:spcBef>
              <a:defRPr sz="1600"/>
            </a:pPr>
            <a:r>
              <a:t>Byggja á vel skilgreindum og skipulagðum einingum</a:t>
            </a:r>
          </a:p>
          <a:p>
            <a:pPr>
              <a:spcBef>
                <a:spcPts val="300"/>
              </a:spcBef>
              <a:defRPr sz="1600"/>
            </a:pPr>
            <a:r>
              <a:t>Gæðaskrár til að vakta lykilgæðabreytur</a:t>
            </a:r>
          </a:p>
          <a:p>
            <a:pPr>
              <a:spcBef>
                <a:spcPts val="300"/>
              </a:spcBef>
              <a:defRPr sz="1600"/>
            </a:pPr>
            <a:r>
              <a:t>Úttektar og viðurkenningarferli á slageiningum (stroke unit) og slagmiðstöðvum (Stroke Center)</a:t>
            </a:r>
          </a:p>
          <a:p>
            <a:pPr>
              <a:spcBef>
                <a:spcPts val="300"/>
              </a:spcBef>
              <a:defRPr sz="1600"/>
            </a:pPr>
            <a:r>
              <a:t>Vísindastarf í grunn- og klíniskum vísindum</a:t>
            </a:r>
          </a:p>
          <a:p>
            <a:pPr>
              <a:spcBef>
                <a:spcPts val="300"/>
              </a:spcBef>
              <a:defRPr sz="1600"/>
            </a:pPr>
            <a:r>
              <a:t>EMS þjálfun, greiningarkvarðar og skýrir ferlar fyrir viðbrögð, flutning og flæði</a:t>
            </a:r>
          </a:p>
          <a:p>
            <a:pPr>
              <a:spcBef>
                <a:spcPts val="300"/>
              </a:spcBef>
              <a:defRPr sz="1600"/>
            </a:pPr>
            <a:r>
              <a:t>Slagteymi - viðbragðs og meðferðarferlar</a:t>
            </a:r>
          </a:p>
          <a:p>
            <a:pPr>
              <a:spcBef>
                <a:spcPts val="300"/>
              </a:spcBef>
              <a:defRPr sz="1600"/>
            </a:pPr>
            <a:r>
              <a:t>Draga úr töfum á veitingu t-PA og EVT</a:t>
            </a:r>
          </a:p>
          <a:p>
            <a:pPr>
              <a:spcBef>
                <a:spcPts val="300"/>
              </a:spcBef>
              <a:defRPr sz="1600"/>
            </a:pPr>
            <a:r>
              <a:t>Veita meðferð á sérhæfðum slagdeildum</a:t>
            </a:r>
          </a:p>
          <a:p>
            <a:pPr>
              <a:spcBef>
                <a:spcPts val="300"/>
              </a:spcBef>
              <a:defRPr sz="1600"/>
            </a:pPr>
            <a:r>
              <a:t>Stöðug gæðastýring</a:t>
            </a:r>
          </a:p>
        </p:txBody>
      </p:sp>
      <p:pic>
        <p:nvPicPr>
          <p:cNvPr id="132" name="Picture 3" descr="Picture 3"/>
          <p:cNvPicPr>
            <a:picLocks noChangeAspect="1"/>
          </p:cNvPicPr>
          <p:nvPr/>
        </p:nvPicPr>
        <p:blipFill>
          <a:blip r:embed="rId2">
            <a:extLst/>
          </a:blip>
          <a:stretch>
            <a:fillRect/>
          </a:stretch>
        </p:blipFill>
        <p:spPr>
          <a:xfrm>
            <a:off x="5629483" y="1417637"/>
            <a:ext cx="3057317" cy="5114578"/>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57200" y="274638"/>
            <a:ext cx="8229600" cy="1010303"/>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2. Skipulagning slagþjónustu</a:t>
            </a:r>
            <a:br/>
            <a:r>
              <a:rPr sz="2400"/>
              <a:t>Markmið SAP-E</a:t>
            </a:r>
          </a:p>
        </p:txBody>
      </p:sp>
      <p:sp>
        <p:nvSpPr>
          <p:cNvPr id="135" name="Content Placeholder 2"/>
          <p:cNvSpPr txBox="1"/>
          <p:nvPr>
            <p:ph type="body" idx="1"/>
          </p:nvPr>
        </p:nvSpPr>
        <p:spPr>
          <a:xfrm>
            <a:off x="457200" y="1600200"/>
            <a:ext cx="8229600" cy="4525963"/>
          </a:xfrm>
          <a:prstGeom prst="rect">
            <a:avLst/>
          </a:prstGeom>
        </p:spPr>
        <p:txBody>
          <a:bodyPr/>
          <a:lstStyle/>
          <a:p>
            <a:pPr>
              <a:spcBef>
                <a:spcPts val="400"/>
              </a:spcBef>
              <a:defRPr sz="1800"/>
            </a:pPr>
            <a:r>
              <a:t>Stofna þarf fagfélög og stuðningssamtök gegn slagi í öllum löndum evrópu, sem starfa náið með stefnuráðandi aðilum og ábyrgum stofnunum í að þróa, innleiða og endurskoða innlenda áætlun fyrir slag – Landsáætlun fyrir slag </a:t>
            </a:r>
          </a:p>
          <a:p>
            <a:pPr>
              <a:spcBef>
                <a:spcPts val="400"/>
              </a:spcBef>
              <a:defRPr sz="1800"/>
            </a:pPr>
            <a:r>
              <a:t>Að gagnreyndir ferlar sem séu hafðir að leiðarljósi í slagþjónustu og umsjá sem nái yfir alla meðferðarkeðjuna og fyrir alla íbúa</a:t>
            </a:r>
          </a:p>
          <a:p>
            <a:pPr>
              <a:spcBef>
                <a:spcPts val="400"/>
              </a:spcBef>
              <a:defRPr sz="1800"/>
            </a:pPr>
            <a:r>
              <a:t>Þessir þjónustuferlar séu skildir af almenningi og aðlagaðir að svæðisbundnum aðstæðum til að tryggja jafnan aðgang að slagþjónustu óháð eiginleikum sjúklinga búsetu og tíma veikinda</a:t>
            </a:r>
          </a:p>
          <a:p>
            <a:pPr>
              <a:spcBef>
                <a:spcPts val="400"/>
              </a:spcBef>
              <a:defRPr sz="1800"/>
            </a:pPr>
            <a:r>
              <a:t>Stjórn og veiting slagþjónustu sé á höndum einstaklinga og teyma með hæfni. Þannig séu áætlanir um nýliðun fagfólks og þjálfun hluti slagáætlunar í hverju landi</a:t>
            </a:r>
          </a:p>
          <a:p>
            <a:pPr>
              <a:spcBef>
                <a:spcPts val="400"/>
              </a:spcBef>
              <a:defRPr sz="1800"/>
            </a:pPr>
            <a:r>
              <a:t>Allar slageiningar og aðrir veitendur slagþjónustu gangist undir reglubundna viðurkenningu eða jafngildu útektarferli til að tryggja  gæðaumbætur í þjónustu</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le 1"/>
          <p:cNvSpPr txBox="1"/>
          <p:nvPr>
            <p:ph type="title"/>
          </p:nvPr>
        </p:nvSpPr>
        <p:spPr>
          <a:xfrm>
            <a:off x="457200" y="274638"/>
            <a:ext cx="8229600" cy="1010303"/>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3. Meðferð bráðs slags</a:t>
            </a:r>
            <a:br/>
            <a:r>
              <a:rPr sz="2400"/>
              <a:t>Fyrirmyndarstaða</a:t>
            </a:r>
          </a:p>
        </p:txBody>
      </p:sp>
      <p:sp>
        <p:nvSpPr>
          <p:cNvPr id="138" name="Content Placeholder 2"/>
          <p:cNvSpPr txBox="1"/>
          <p:nvPr>
            <p:ph type="body" idx="1"/>
          </p:nvPr>
        </p:nvSpPr>
        <p:spPr>
          <a:xfrm>
            <a:off x="457200" y="1600200"/>
            <a:ext cx="8229600" cy="4525963"/>
          </a:xfrm>
          <a:prstGeom prst="rect">
            <a:avLst/>
          </a:prstGeom>
        </p:spPr>
        <p:txBody>
          <a:bodyPr/>
          <a:lstStyle/>
          <a:p>
            <a:pPr>
              <a:spcBef>
                <a:spcPts val="400"/>
              </a:spcBef>
              <a:defRPr sz="2000"/>
            </a:pPr>
            <a:r>
              <a:t>Veita gagnreynda meðferð með aspirin, clopidogrel, statin lyfjum, segaleysandi- og segabrotnámsmeðferð, auk þrýstingsléttandi aðgerða á höfuðkúpu</a:t>
            </a:r>
          </a:p>
          <a:p>
            <a:pPr>
              <a:spcBef>
                <a:spcPts val="400"/>
              </a:spcBef>
              <a:defRPr sz="2000"/>
            </a:pPr>
            <a:r>
              <a:t>Slagmeðferð á að veita á sérhæfðum slageiningum</a:t>
            </a:r>
          </a:p>
          <a:p>
            <a:pPr>
              <a:spcBef>
                <a:spcPts val="400"/>
              </a:spcBef>
              <a:defRPr sz="2000"/>
            </a:pPr>
            <a:r>
              <a:t>Veita skjótt og tafarlaust segaleysandi- og segabrottnámsmeðferð ef ábending</a:t>
            </a:r>
          </a:p>
          <a:p>
            <a:pPr>
              <a:spcBef>
                <a:spcPts val="400"/>
              </a:spcBef>
              <a:defRPr sz="2000"/>
            </a:pPr>
            <a:r>
              <a:t>Tryggja aðgang að CT perfusion og MR DWI/FLAIR til að geta veitt völdum sjúklingum sem vakna með slag eða eru utan hefðbundins tímaramma segaleysandi- og segabrotnámsmeðferð</a:t>
            </a:r>
          </a:p>
          <a:p>
            <a:pPr>
              <a:spcBef>
                <a:spcPts val="400"/>
              </a:spcBef>
              <a:defRPr sz="2000"/>
            </a:pPr>
            <a:r>
              <a:t>SAH vegna aneurisma blæðingar - EVT og nimodipin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457200" y="274638"/>
            <a:ext cx="8229600" cy="1010303"/>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3. Meðferð bráðs slags</a:t>
            </a:r>
            <a:br/>
            <a:r>
              <a:rPr sz="2400"/>
              <a:t>Markmið SAP-E</a:t>
            </a:r>
          </a:p>
        </p:txBody>
      </p:sp>
      <p:sp>
        <p:nvSpPr>
          <p:cNvPr id="141" name="Content Placeholder 2"/>
          <p:cNvSpPr txBox="1"/>
          <p:nvPr>
            <p:ph type="body" idx="1"/>
          </p:nvPr>
        </p:nvSpPr>
        <p:spPr>
          <a:xfrm>
            <a:off x="457200" y="1600200"/>
            <a:ext cx="8229600" cy="4790017"/>
          </a:xfrm>
          <a:prstGeom prst="rect">
            <a:avLst/>
          </a:prstGeom>
        </p:spPr>
        <p:txBody>
          <a:bodyPr/>
          <a:lstStyle/>
          <a:p>
            <a:pPr>
              <a:spcBef>
                <a:spcPts val="400"/>
              </a:spcBef>
              <a:defRPr sz="1800"/>
            </a:pPr>
            <a:r>
              <a:t>Veita a.m.k. 90% sjúklinga með slag meðferð á slageiningu sem fyrsta viðkomustaðs</a:t>
            </a:r>
          </a:p>
          <a:p>
            <a:pPr>
              <a:spcBef>
                <a:spcPts val="400"/>
              </a:spcBef>
              <a:defRPr sz="1800"/>
            </a:pPr>
            <a:r>
              <a:t>Tryggja aðgang að enduropnunarmeðferð (segaleysandi- og segabrotnámsmeðferð) fyrir a.m.k. 95% sjúklinga sem hafa ábendingu fyrir slíkri meðferð</a:t>
            </a:r>
          </a:p>
          <a:p>
            <a:pPr>
              <a:spcBef>
                <a:spcPts val="400"/>
              </a:spcBef>
              <a:defRPr sz="1800"/>
            </a:pPr>
            <a:r>
              <a:t>Stytta miðgildi tímans sem líður frá upphafi slags að gjöf segaleysandi meðferðar undir 120 mín og undir 200 mín við veitingu segabrottnámsmeðferðar </a:t>
            </a:r>
          </a:p>
          <a:p>
            <a:pPr>
              <a:spcBef>
                <a:spcPts val="400"/>
              </a:spcBef>
              <a:defRPr sz="1800"/>
            </a:pPr>
            <a:r>
              <a:t>Meðhöndla a.m.k. 15% sjúklinga í öllum löndum evrópu sem veikjast af blóðþurrðarslagi með segaleysandi meðferð og 5% með segabrottnámsmeðferð</a:t>
            </a:r>
          </a:p>
          <a:p>
            <a:pPr>
              <a:spcBef>
                <a:spcPts val="400"/>
              </a:spcBef>
              <a:defRPr sz="1800"/>
            </a:pPr>
            <a:r>
              <a:t>Í kjölfar heilablæðinga (ICH):</a:t>
            </a:r>
          </a:p>
          <a:p>
            <a:pPr lvl="1" marL="742950" indent="-285750">
              <a:spcBef>
                <a:spcPts val="300"/>
              </a:spcBef>
              <a:defRPr sz="1600"/>
            </a:pPr>
            <a:r>
              <a:t>Lækka dánartíðni undir 25% á fyrsta mánuði</a:t>
            </a:r>
            <a:endParaRPr sz="2800"/>
          </a:p>
          <a:p>
            <a:pPr lvl="1" marL="742950" indent="-285750">
              <a:spcBef>
                <a:spcPts val="300"/>
              </a:spcBef>
              <a:defRPr sz="1600"/>
            </a:pPr>
            <a:r>
              <a:t>hækka tíðni góðrar functional outcome yfir 50%</a:t>
            </a:r>
            <a:endParaRPr sz="2800"/>
          </a:p>
          <a:p>
            <a:pPr>
              <a:spcBef>
                <a:spcPts val="400"/>
              </a:spcBef>
              <a:defRPr sz="1800"/>
            </a:pPr>
            <a:r>
              <a:t>Í kjölfar SAH:</a:t>
            </a:r>
          </a:p>
          <a:p>
            <a:pPr lvl="1" marL="742950" indent="-285750">
              <a:spcBef>
                <a:spcPts val="300"/>
              </a:spcBef>
              <a:defRPr sz="1600"/>
            </a:pPr>
            <a:r>
              <a:t>Lækka dánartíðni undir 25% á fyrsta mánuði</a:t>
            </a:r>
            <a:endParaRPr sz="2800"/>
          </a:p>
          <a:p>
            <a:pPr lvl="1" marL="742950" indent="-285750">
              <a:spcBef>
                <a:spcPts val="300"/>
              </a:spcBef>
              <a:defRPr sz="1600"/>
            </a:pPr>
            <a:r>
              <a:t> hækka tíðni góðrar functional outcome yfir 50%</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itle 1"/>
          <p:cNvSpPr txBox="1"/>
          <p:nvPr>
            <p:ph type="title"/>
          </p:nvPr>
        </p:nvSpPr>
        <p:spPr>
          <a:xfrm>
            <a:off x="457200" y="274638"/>
            <a:ext cx="8229600" cy="1025245"/>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4. Fyrirbyggjandi meðferð í kjölfar slags</a:t>
            </a:r>
            <a:br/>
            <a:r>
              <a:rPr sz="2400"/>
              <a:t>Fyrirmyndarstaða</a:t>
            </a:r>
          </a:p>
        </p:txBody>
      </p:sp>
      <p:sp>
        <p:nvSpPr>
          <p:cNvPr id="144" name="Content Placeholder 2"/>
          <p:cNvSpPr txBox="1"/>
          <p:nvPr>
            <p:ph type="body" idx="1"/>
          </p:nvPr>
        </p:nvSpPr>
        <p:spPr>
          <a:xfrm>
            <a:off x="457200" y="1600200"/>
            <a:ext cx="8229600" cy="4866033"/>
          </a:xfrm>
          <a:prstGeom prst="rect">
            <a:avLst/>
          </a:prstGeom>
        </p:spPr>
        <p:txBody>
          <a:bodyPr/>
          <a:lstStyle/>
          <a:p>
            <a:pPr>
              <a:spcBef>
                <a:spcPts val="400"/>
              </a:spcBef>
              <a:defRPr sz="2000"/>
            </a:pPr>
            <a:r>
              <a:t>Að hindra endurslag, TIA og aðra æðasjúkdóma (lækka líkur um 80%</a:t>
            </a:r>
          </a:p>
          <a:p>
            <a:pPr>
              <a:spcBef>
                <a:spcPts val="400"/>
              </a:spcBef>
              <a:defRPr sz="2000"/>
            </a:pPr>
            <a:r>
              <a:t>Hefja á rannsoknir og meðferð á slageiningu og forvarnir að ná út lífið í nærumhverfi</a:t>
            </a:r>
          </a:p>
          <a:p>
            <a:pPr>
              <a:spcBef>
                <a:spcPts val="400"/>
              </a:spcBef>
              <a:defRPr sz="2000"/>
            </a:pPr>
            <a:r>
              <a:t>Hindra fylgikvilla slags, ss skerðingu á vitrænni getu eða heilabilun, geðvandamálum, þreytu eða slæmum lífsgæðum </a:t>
            </a:r>
          </a:p>
          <a:p>
            <a:pPr>
              <a:spcBef>
                <a:spcPts val="400"/>
              </a:spcBef>
              <a:defRPr sz="2000"/>
            </a:pPr>
            <a:r>
              <a:t>Leiðbeiningar hjá ESO og í einstökum löndum séu uppfærðar reglulega</a:t>
            </a:r>
          </a:p>
          <a:p>
            <a:pPr>
              <a:spcBef>
                <a:spcPts val="400"/>
              </a:spcBef>
              <a:defRPr sz="2000"/>
            </a:pPr>
            <a:r>
              <a:t>Tryggja aðgengi sjúklinga að rannsóknum og meðferðum</a:t>
            </a:r>
          </a:p>
          <a:p>
            <a:pPr>
              <a:spcBef>
                <a:spcPts val="400"/>
              </a:spcBef>
              <a:defRPr sz="2000"/>
            </a:pPr>
            <a:r>
              <a:t>Innleiða leiðbeiningar og verkferla í daglegt starf til að tryggja réttlæti og jafnrétti í meðferð sjúklinga</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xfrm>
            <a:off x="457200" y="274638"/>
            <a:ext cx="8229600" cy="1025245"/>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4. Fyrirbyggjandi meðferð í kjölfar slags</a:t>
            </a:r>
            <a:br/>
            <a:r>
              <a:rPr sz="2400"/>
              <a:t>Fyrirmyndarstaða</a:t>
            </a:r>
          </a:p>
        </p:txBody>
      </p:sp>
      <p:sp>
        <p:nvSpPr>
          <p:cNvPr id="147" name="Content Placeholder 2"/>
          <p:cNvSpPr txBox="1"/>
          <p:nvPr>
            <p:ph type="body" sz="quarter" idx="1"/>
          </p:nvPr>
        </p:nvSpPr>
        <p:spPr>
          <a:xfrm>
            <a:off x="457200" y="1689847"/>
            <a:ext cx="8229600" cy="506506"/>
          </a:xfrm>
          <a:prstGeom prst="rect">
            <a:avLst/>
          </a:prstGeom>
        </p:spPr>
        <p:txBody>
          <a:bodyPr/>
          <a:lstStyle>
            <a:lvl1pPr marL="0" indent="0">
              <a:spcBef>
                <a:spcPts val="400"/>
              </a:spcBef>
              <a:buSzTx/>
              <a:buNone/>
              <a:defRPr sz="1800"/>
            </a:lvl1pPr>
          </a:lstStyle>
          <a:p>
            <a:pPr/>
            <a:r>
              <a:t>Rannsóknir á slagi, áhættuþáttum og orsökum á að byggja á staðbundnum verkferlum</a:t>
            </a:r>
          </a:p>
        </p:txBody>
      </p:sp>
      <p:pic>
        <p:nvPicPr>
          <p:cNvPr id="148" name="Picture 3" descr="Picture 3"/>
          <p:cNvPicPr>
            <a:picLocks noChangeAspect="1"/>
          </p:cNvPicPr>
          <p:nvPr/>
        </p:nvPicPr>
        <p:blipFill>
          <a:blip r:embed="rId2">
            <a:extLst/>
          </a:blip>
          <a:stretch>
            <a:fillRect/>
          </a:stretch>
        </p:blipFill>
        <p:spPr>
          <a:xfrm>
            <a:off x="480380" y="2426118"/>
            <a:ext cx="8200075" cy="4438136"/>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itle 1"/>
          <p:cNvSpPr txBox="1"/>
          <p:nvPr>
            <p:ph type="title"/>
          </p:nvPr>
        </p:nvSpPr>
        <p:spPr>
          <a:xfrm>
            <a:off x="457200" y="274638"/>
            <a:ext cx="8229600" cy="1025245"/>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4. Fyrirbyggjandi meðferð í kjölfar slags</a:t>
            </a:r>
            <a:br/>
            <a:r>
              <a:rPr sz="2400"/>
              <a:t>Fyrirmyndarstaða</a:t>
            </a:r>
          </a:p>
        </p:txBody>
      </p:sp>
      <p:sp>
        <p:nvSpPr>
          <p:cNvPr id="151" name="Content Placeholder 2"/>
          <p:cNvSpPr txBox="1"/>
          <p:nvPr>
            <p:ph type="body" idx="1"/>
          </p:nvPr>
        </p:nvSpPr>
        <p:spPr>
          <a:xfrm>
            <a:off x="457200" y="1417637"/>
            <a:ext cx="8229600" cy="5261070"/>
          </a:xfrm>
          <a:prstGeom prst="rect">
            <a:avLst/>
          </a:prstGeom>
        </p:spPr>
        <p:txBody>
          <a:bodyPr/>
          <a:lstStyle/>
          <a:p>
            <a:pPr marL="0" indent="0" defTabSz="452627">
              <a:spcBef>
                <a:spcPts val="400"/>
              </a:spcBef>
              <a:buSzTx/>
              <a:buNone/>
              <a:defRPr sz="1782"/>
            </a:pPr>
            <a:r>
              <a:t>Inngrip og meðferð við slag</a:t>
            </a:r>
          </a:p>
          <a:p>
            <a:pPr marL="339470" indent="-339470" defTabSz="452627">
              <a:spcBef>
                <a:spcPts val="400"/>
              </a:spcBef>
              <a:defRPr sz="1782"/>
            </a:pPr>
            <a:r>
              <a:t>Greining áhættuþátta:</a:t>
            </a:r>
          </a:p>
          <a:p>
            <a:pPr lvl="1" marL="735520" indent="-282892" defTabSz="452627">
              <a:spcBef>
                <a:spcPts val="300"/>
              </a:spcBef>
              <a:defRPr sz="1584"/>
            </a:pPr>
            <a:r>
              <a:t>Lífstílstengdir áhættuþættir – einstaklingsmiðuð nálgun</a:t>
            </a:r>
            <a:endParaRPr sz="2772"/>
          </a:p>
          <a:p>
            <a:pPr lvl="1" marL="735520" indent="-282892" defTabSz="452627">
              <a:spcBef>
                <a:spcPts val="300"/>
              </a:spcBef>
              <a:defRPr sz="1584"/>
            </a:pPr>
            <a:r>
              <a:t>Áhættuþættir vegna undirliggjandi sjúkdóma – Meðferð skv. leiðbeiningum</a:t>
            </a:r>
            <a:endParaRPr sz="2772"/>
          </a:p>
          <a:p>
            <a:pPr lvl="1" marL="735520" indent="-282892" defTabSz="452627">
              <a:spcBef>
                <a:spcPts val="300"/>
              </a:spcBef>
              <a:defRPr sz="1584"/>
            </a:pPr>
            <a:r>
              <a:t>Meðhöndlanlegir áhættuþættir: óhollt mataræði, áfengis og tóbaksnotkun, eiturlyfjafíkn, offita, HTN, blóðfituröskun, AF, DM, kæfisvefn</a:t>
            </a:r>
            <a:endParaRPr sz="2772"/>
          </a:p>
          <a:p>
            <a:pPr lvl="1" marL="735520" indent="-282892" defTabSz="452627">
              <a:spcBef>
                <a:spcPts val="300"/>
              </a:spcBef>
              <a:defRPr sz="1584"/>
            </a:pPr>
            <a:r>
              <a:t>Skrá í þjóðarslagskrá áhættuþætti sjúklinga og meðferð sem þeir fá</a:t>
            </a:r>
            <a:endParaRPr sz="2772"/>
          </a:p>
          <a:p>
            <a:pPr marL="339470" indent="-339470" defTabSz="452627">
              <a:spcBef>
                <a:spcPts val="400"/>
              </a:spcBef>
              <a:defRPr sz="1782"/>
            </a:pPr>
            <a:r>
              <a:t>Lágmarks sjúklingaþjónusta: Fræðsla og lífstílsráðgjöf, meðferð við hækkuðum blóðþrýstingi, segahindrandi meðferð, statin og CEA ef það er ábending.</a:t>
            </a:r>
          </a:p>
          <a:p>
            <a:pPr marL="339470" indent="-339470" defTabSz="452627">
              <a:spcBef>
                <a:spcPts val="400"/>
              </a:spcBef>
              <a:defRPr sz="1782"/>
            </a:pPr>
            <a:r>
              <a:t>Orsakagreina slag (AIS og ICH) til að hægt sé að veita viðeigandi meðferð til að fyrirbyggja endurslag</a:t>
            </a:r>
          </a:p>
          <a:p>
            <a:pPr marL="339470" indent="-339470" defTabSz="452627">
              <a:spcBef>
                <a:spcPts val="400"/>
              </a:spcBef>
              <a:defRPr sz="1782"/>
            </a:pPr>
            <a:r>
              <a:t>Staðbundið gæðaeftirlit með árangri og fylgikvillum inngripa: CEA/CES, PFO og atrial appendage lokun</a:t>
            </a:r>
          </a:p>
          <a:p>
            <a:pPr marL="339470" indent="-339470" defTabSz="452627">
              <a:spcBef>
                <a:spcPts val="400"/>
              </a:spcBef>
              <a:defRPr sz="1782"/>
            </a:pPr>
            <a:r>
              <a:t>Tryggja sjúklingum aðgengi að langtímaeftirfylgd </a:t>
            </a:r>
          </a:p>
          <a:p>
            <a:pPr marL="339470" indent="-339470" defTabSz="452627">
              <a:spcBef>
                <a:spcPts val="400"/>
              </a:spcBef>
              <a:defRPr sz="1782"/>
            </a:pPr>
            <a:r>
              <a:t>Taka tillit til stöðu og óska sjúklinga við val á meðferð</a:t>
            </a:r>
          </a:p>
          <a:p>
            <a:pPr marL="339470" indent="-339470" defTabSz="452627">
              <a:spcBef>
                <a:spcPts val="400"/>
              </a:spcBef>
              <a:defRPr sz="1782"/>
            </a:pPr>
            <a:r>
              <a:t>Rannsaka og meðhöndla aðra sjúkdóma: Hjarta- nýrna-, útæðasjúkdóma, þunglyndi og kvíða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1" descr="Picture 1"/>
          <p:cNvPicPr>
            <a:picLocks noChangeAspect="1"/>
          </p:cNvPicPr>
          <p:nvPr/>
        </p:nvPicPr>
        <p:blipFill>
          <a:blip r:embed="rId2">
            <a:extLst/>
          </a:blip>
          <a:stretch>
            <a:fillRect/>
          </a:stretch>
        </p:blipFill>
        <p:spPr>
          <a:xfrm>
            <a:off x="828633" y="248188"/>
            <a:ext cx="7692495" cy="723633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57200" y="274638"/>
            <a:ext cx="8229600" cy="1025245"/>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4. Fyrirbyggjandi meðferð í kjölfar slags</a:t>
            </a:r>
            <a:br/>
            <a:r>
              <a:rPr sz="2400"/>
              <a:t>Markmið SAP-E</a:t>
            </a:r>
          </a:p>
        </p:txBody>
      </p:sp>
      <p:sp>
        <p:nvSpPr>
          <p:cNvPr id="156" name="Content Placeholder 2"/>
          <p:cNvSpPr txBox="1"/>
          <p:nvPr>
            <p:ph type="body" idx="1"/>
          </p:nvPr>
        </p:nvSpPr>
        <p:spPr>
          <a:xfrm>
            <a:off x="457200" y="1600200"/>
            <a:ext cx="8229600" cy="4866033"/>
          </a:xfrm>
          <a:prstGeom prst="rect">
            <a:avLst/>
          </a:prstGeom>
        </p:spPr>
        <p:txBody>
          <a:bodyPr/>
          <a:lstStyle/>
          <a:p>
            <a:pPr>
              <a:spcBef>
                <a:spcPts val="400"/>
              </a:spcBef>
              <a:defRPr sz="2000"/>
            </a:pPr>
            <a:r>
              <a:t>Tryggja að fyrirbyggjandi meðferð í kjölfar slags sé hluti af Landsáætlun við slagi og að langtíma eftirfylgd sjúklinga sé tryggð í heilsugæslu/nærumhverfi</a:t>
            </a:r>
          </a:p>
          <a:p>
            <a:pPr>
              <a:spcBef>
                <a:spcPts val="400"/>
              </a:spcBef>
              <a:defRPr sz="2000"/>
            </a:pPr>
            <a:r>
              <a:t>Tryggja að a.m.k. 90% sjúklinga sem veikjast af slagsjúkdómum hitti slaglækni og hafi aðgang að rannsóknum og meðferðum til að hindra endurslag</a:t>
            </a:r>
          </a:p>
          <a:p>
            <a:pPr>
              <a:spcBef>
                <a:spcPts val="400"/>
              </a:spcBef>
              <a:defRPr sz="2000"/>
            </a:pPr>
            <a:r>
              <a:t>Tryggja aðgengi sjúklinga að lykilrannsóknum: TS (eða SÓ), ómun af hálslagæðum, EKG, 24 klst. HOLTER, hjartaómskoðunum (TTE og TEE), blóðrannsóknum ( blóðfitur, glúkósi, HbA1c, storkupróf, sökk, CRP og sjálfsmótefni)  </a:t>
            </a:r>
          </a:p>
          <a:p>
            <a:pPr>
              <a:spcBef>
                <a:spcPts val="400"/>
              </a:spcBef>
              <a:defRPr sz="2000"/>
            </a:pPr>
            <a:r>
              <a:t>Tryggja aðgengi að lykilinngripum og meðferðum til að fyrirbyggja endurslag: Lífstílsráðgjöf, blóðþrýstingslækkandi-, blóðfitulækkandi-, blóðflöguhamlandi-, blóðþynningar-, blóðsykurlækkandi- og insulínmeðferð, ásamt carotid endarterectomy og lokun á PFO</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itle 1"/>
          <p:cNvSpPr txBox="1"/>
          <p:nvPr>
            <p:ph type="title"/>
          </p:nvPr>
        </p:nvSpPr>
        <p:spPr>
          <a:xfrm>
            <a:off x="457200" y="274638"/>
            <a:ext cx="8229600" cy="1025245"/>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5. Endurhæfing</a:t>
            </a:r>
            <a:br/>
            <a:r>
              <a:rPr sz="2400"/>
              <a:t>Fyrirmyndarstaða</a:t>
            </a:r>
          </a:p>
        </p:txBody>
      </p:sp>
      <p:sp>
        <p:nvSpPr>
          <p:cNvPr id="159" name="Content Placeholder 2"/>
          <p:cNvSpPr txBox="1"/>
          <p:nvPr>
            <p:ph type="body" idx="1"/>
          </p:nvPr>
        </p:nvSpPr>
        <p:spPr>
          <a:xfrm>
            <a:off x="457200" y="1600200"/>
            <a:ext cx="8229600" cy="4830548"/>
          </a:xfrm>
          <a:prstGeom prst="rect">
            <a:avLst/>
          </a:prstGeom>
        </p:spPr>
        <p:txBody>
          <a:bodyPr/>
          <a:lstStyle/>
          <a:p>
            <a:pPr marL="0" indent="0">
              <a:spcBef>
                <a:spcPts val="400"/>
              </a:spcBef>
              <a:buSzTx/>
              <a:buNone/>
              <a:defRPr sz="2000"/>
            </a:pPr>
            <a:r>
              <a:t>Slageining og snemmendurhæfing á sjúkrahúsi:</a:t>
            </a:r>
          </a:p>
          <a:p>
            <a:pPr>
              <a:defRPr sz="2000"/>
            </a:pPr>
          </a:p>
          <a:p>
            <a:pPr>
              <a:spcBef>
                <a:spcPts val="400"/>
              </a:spcBef>
              <a:defRPr sz="2000"/>
            </a:pPr>
            <a:r>
              <a:t>Meðferðar á alhliða slageiningu bætir lifun og dregur úr fötlun og samanstendur af bráðri slagmeðferð, sérhæfðri hjúkrun og sérhæfðri endurhæfingu</a:t>
            </a:r>
          </a:p>
          <a:p>
            <a:pPr>
              <a:spcBef>
                <a:spcPts val="400"/>
              </a:spcBef>
              <a:defRPr sz="2000"/>
            </a:pPr>
            <a:r>
              <a:t>Endurhæfing felur í sér iðju-, sjúkra- og talþjálfun ásamt aðgengi að sálfræði- og félagsráðgjafa þjónustu</a:t>
            </a:r>
          </a:p>
          <a:p>
            <a:pPr>
              <a:spcBef>
                <a:spcPts val="400"/>
              </a:spcBef>
              <a:defRPr sz="2000"/>
            </a:pPr>
            <a:r>
              <a:t>Meðferð skal veitt af slaglæknum með þverfaglegum hætti/nálgun í alhliða slagteymi.</a:t>
            </a:r>
          </a:p>
          <a:p>
            <a:pPr>
              <a:spcBef>
                <a:spcPts val="400"/>
              </a:spcBef>
              <a:defRPr sz="2000"/>
            </a:pPr>
            <a:r>
              <a:t>Útskriftaráætlun skal vera skipulögð með skráðri ábyrgð á áframhaldandi endurhæfingarþörf í nærumhverfi</a:t>
            </a:r>
          </a:p>
          <a:p>
            <a:pPr>
              <a:spcBef>
                <a:spcPts val="400"/>
              </a:spcBef>
              <a:defRPr sz="2000"/>
            </a:pPr>
            <a:r>
              <a:t>Upplýsingar skal veita sjúklingum og aðstandendum um slagið, endurhæfingu, útskriftaráætlun og eftirfylgd, með virkri þáttöku þeirra</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3" descr="Picture 3"/>
          <p:cNvPicPr>
            <a:picLocks noChangeAspect="1"/>
          </p:cNvPicPr>
          <p:nvPr/>
        </p:nvPicPr>
        <p:blipFill>
          <a:blip r:embed="rId3">
            <a:extLst/>
          </a:blip>
          <a:stretch>
            <a:fillRect/>
          </a:stretch>
        </p:blipFill>
        <p:spPr>
          <a:xfrm>
            <a:off x="457200" y="251908"/>
            <a:ext cx="8229600" cy="4057651"/>
          </a:xfrm>
          <a:prstGeom prst="rect">
            <a:avLst/>
          </a:prstGeom>
          <a:ln w="12700">
            <a:miter lim="400000"/>
          </a:ln>
        </p:spPr>
      </p:pic>
      <p:sp>
        <p:nvSpPr>
          <p:cNvPr id="100" name="TextBox 4"/>
          <p:cNvSpPr txBox="1"/>
          <p:nvPr/>
        </p:nvSpPr>
        <p:spPr>
          <a:xfrm>
            <a:off x="502919" y="4377108"/>
            <a:ext cx="3995209" cy="2257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100"/>
            </a:pPr>
            <a:r>
              <a:rPr u="sng">
                <a:solidFill>
                  <a:srgbClr val="0000FF"/>
                </a:solidFill>
                <a:uFill>
                  <a:solidFill>
                    <a:srgbClr val="0000FF"/>
                  </a:solidFill>
                </a:uFill>
                <a:hlinkClick r:id="rId4" invalidUrl="" action="" tgtFrame="" tooltip="" history="1" highlightClick="0" endSnd="0"/>
              </a:rPr>
              <a:t>https://journals.sagepub.com/doi/pdf/10.1177/2396987318808719</a:t>
            </a:r>
            <a:r>
              <a:t> </a:t>
            </a:r>
          </a:p>
        </p:txBody>
      </p:sp>
      <p:pic>
        <p:nvPicPr>
          <p:cNvPr id="101" name="Picture 5" descr="Picture 5"/>
          <p:cNvPicPr>
            <a:picLocks noChangeAspect="1"/>
          </p:cNvPicPr>
          <p:nvPr/>
        </p:nvPicPr>
        <p:blipFill>
          <a:blip r:embed="rId5">
            <a:extLst/>
          </a:blip>
          <a:stretch>
            <a:fillRect/>
          </a:stretch>
        </p:blipFill>
        <p:spPr>
          <a:xfrm>
            <a:off x="7035282" y="4638719"/>
            <a:ext cx="1651519" cy="1651519"/>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457200" y="274638"/>
            <a:ext cx="8229600" cy="1025245"/>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5. Endurhæfing</a:t>
            </a:r>
            <a:br/>
            <a:r>
              <a:rPr sz="2400"/>
              <a:t>Fyrirmyndarstaða</a:t>
            </a:r>
          </a:p>
        </p:txBody>
      </p:sp>
      <p:sp>
        <p:nvSpPr>
          <p:cNvPr id="162" name="Content Placeholder 2"/>
          <p:cNvSpPr txBox="1"/>
          <p:nvPr>
            <p:ph type="body" idx="1"/>
          </p:nvPr>
        </p:nvSpPr>
        <p:spPr>
          <a:xfrm>
            <a:off x="457200" y="1600200"/>
            <a:ext cx="8229600" cy="4525963"/>
          </a:xfrm>
          <a:prstGeom prst="rect">
            <a:avLst/>
          </a:prstGeom>
        </p:spPr>
        <p:txBody>
          <a:bodyPr/>
          <a:lstStyle/>
          <a:p>
            <a:pPr marL="0" indent="0">
              <a:lnSpc>
                <a:spcPct val="80000"/>
              </a:lnSpc>
              <a:spcBef>
                <a:spcPts val="400"/>
              </a:spcBef>
              <a:buSzTx/>
              <a:buNone/>
              <a:defRPr sz="1700"/>
            </a:pPr>
            <a:r>
              <a:t>Frá sjúkrahúsi til heimilis - Early supported discharge og endurhæfing í nærumhverfi.</a:t>
            </a:r>
          </a:p>
          <a:p>
            <a:pPr>
              <a:lnSpc>
                <a:spcPct val="80000"/>
              </a:lnSpc>
              <a:spcBef>
                <a:spcPts val="400"/>
              </a:spcBef>
              <a:defRPr sz="1700"/>
            </a:pPr>
          </a:p>
          <a:p>
            <a:pPr>
              <a:lnSpc>
                <a:spcPct val="80000"/>
              </a:lnSpc>
              <a:spcBef>
                <a:spcPts val="400"/>
              </a:spcBef>
              <a:defRPr sz="1700"/>
            </a:pPr>
            <a:r>
              <a:t>ESD er ný nálgun í endurhæfingu þar sem þjónusta er veitt á heimili sjúklings af hreyfanlegu endurhæfingarteymi. Slíkt þjónusta ætti að vera hluti af heildstæðu meðferðarferli fyrir sjúklinga með væg- til meðalmikil slageinkenni (30% sjúklinga) </a:t>
            </a:r>
          </a:p>
          <a:p>
            <a:pPr>
              <a:lnSpc>
                <a:spcPct val="80000"/>
              </a:lnSpc>
              <a:spcBef>
                <a:spcPts val="400"/>
              </a:spcBef>
              <a:defRPr sz="1700"/>
            </a:pPr>
            <a:r>
              <a:t>Rannsóknir sýna að aðgengi að slíkri þjónustu styttir dvöl á sjúkrahúsi að meðaltali um 6 daga og minnkar líkur á dauða eða vera öðrum háður eftir slag um 20%  Sjúklingar með meðalmikil eða mikil slageinkenni ættu eftir sem áður að hafa aðgang að inniliggjandi endurhæfingu með lengri sjúkrahúsdvöl eða á endurhæfingastofnun</a:t>
            </a:r>
          </a:p>
          <a:p>
            <a:pPr>
              <a:lnSpc>
                <a:spcPct val="80000"/>
              </a:lnSpc>
              <a:spcBef>
                <a:spcPts val="400"/>
              </a:spcBef>
              <a:defRPr sz="1700"/>
            </a:pPr>
            <a:r>
              <a:t>Við bata og aukið úthald: Auka styrk þjálfunar, t.d. high-intensity training over a prolonged period við málstol</a:t>
            </a:r>
          </a:p>
          <a:p>
            <a:pPr>
              <a:lnSpc>
                <a:spcPct val="80000"/>
              </a:lnSpc>
              <a:spcBef>
                <a:spcPts val="400"/>
              </a:spcBef>
              <a:defRPr sz="1700"/>
            </a:pPr>
            <a:r>
              <a:t>Aframhaldandi ADL þjálfun frá heimili (in the home setting) í allt að eitt ár eftir slag gerir gagn</a:t>
            </a:r>
          </a:p>
          <a:p>
            <a:pPr>
              <a:lnSpc>
                <a:spcPct val="80000"/>
              </a:lnSpc>
              <a:spcBef>
                <a:spcPts val="400"/>
              </a:spcBef>
              <a:defRPr sz="1700"/>
            </a:pPr>
            <a:r>
              <a:t>Inniliggjandi endurhæfing, endurhæfing á dagdeild eða á heimili eykur allt sjálfstæði í ADL</a:t>
            </a:r>
          </a:p>
          <a:p>
            <a:pPr>
              <a:lnSpc>
                <a:spcPct val="80000"/>
              </a:lnSpc>
              <a:spcBef>
                <a:spcPts val="400"/>
              </a:spcBef>
              <a:defRPr sz="1700"/>
            </a:pPr>
            <a:r>
              <a:t>Líkamsþjálfun (Physical fitness training) eftir slag eykur göngugetu og getur lagað aðra skerðingu vegna slags, s.s. andlega færni, líðan og þreytu</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1"/>
          <p:cNvSpPr txBox="1"/>
          <p:nvPr>
            <p:ph type="title"/>
          </p:nvPr>
        </p:nvSpPr>
        <p:spPr>
          <a:xfrm>
            <a:off x="457200" y="274638"/>
            <a:ext cx="8229600" cy="1025245"/>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5. Endurhæfing</a:t>
            </a:r>
            <a:br/>
            <a:r>
              <a:rPr sz="2400"/>
              <a:t>Fyrirmyndarstaða</a:t>
            </a:r>
          </a:p>
        </p:txBody>
      </p:sp>
      <p:sp>
        <p:nvSpPr>
          <p:cNvPr id="165" name="Content Placeholder 2"/>
          <p:cNvSpPr txBox="1"/>
          <p:nvPr>
            <p:ph type="body" idx="1"/>
          </p:nvPr>
        </p:nvSpPr>
        <p:spPr>
          <a:xfrm>
            <a:off x="457200" y="1600200"/>
            <a:ext cx="8229600" cy="4525963"/>
          </a:xfrm>
          <a:prstGeom prst="rect">
            <a:avLst/>
          </a:prstGeom>
        </p:spPr>
        <p:txBody>
          <a:bodyPr/>
          <a:lstStyle/>
          <a:p>
            <a:pPr marL="0" indent="0">
              <a:spcBef>
                <a:spcPts val="400"/>
              </a:spcBef>
              <a:buSzTx/>
              <a:buNone/>
              <a:defRPr sz="2000"/>
            </a:pPr>
            <a:r>
              <a:t>Síðari- eða langtímaendurhæfing og enduraðlögun</a:t>
            </a:r>
          </a:p>
          <a:p>
            <a:pPr>
              <a:defRPr sz="2000"/>
            </a:pPr>
          </a:p>
          <a:p>
            <a:pPr>
              <a:spcBef>
                <a:spcPts val="400"/>
              </a:spcBef>
              <a:defRPr sz="2000"/>
            </a:pPr>
            <a:r>
              <a:t>Ekki er sannað hvort almenn endurhæfing í meir en ár frá slagi skilar árangri – rannsóknir eru fáar en það virðist tilhneiging til árangurs</a:t>
            </a:r>
          </a:p>
          <a:p>
            <a:pPr>
              <a:spcBef>
                <a:spcPts val="400"/>
              </a:spcBef>
              <a:defRPr sz="2000"/>
            </a:pPr>
            <a:r>
              <a:t>Hinsvegar virðist árangur af sértækri þjálfun (jafnvægisþjálfun, gönguþjálfun og þjálfun efri útlima) ásamt talþjálfun í sérstökum hópum eða með tölvuforritum</a:t>
            </a:r>
          </a:p>
          <a:p>
            <a:pPr>
              <a:spcBef>
                <a:spcPts val="400"/>
              </a:spcBef>
              <a:defRPr sz="2000"/>
            </a:pPr>
            <a:r>
              <a:t>Starfsendurhæfing er mikilvæg fyrir yngri einstaklinga </a:t>
            </a:r>
          </a:p>
          <a:p>
            <a:pPr>
              <a:spcBef>
                <a:spcPts val="400"/>
              </a:spcBef>
              <a:defRPr sz="2000"/>
            </a:pPr>
            <a:r>
              <a:t>Mikilvægt er að hafa í huga að bati getur haldið áfram í langan tíma í kjölfar slags og að þarfir sjúklinga breytast með tíma</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xfrm>
            <a:off x="457200" y="274638"/>
            <a:ext cx="8229600" cy="995363"/>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5. Endurhæfing</a:t>
            </a:r>
            <a:br/>
            <a:r>
              <a:rPr sz="2400"/>
              <a:t>Markmið SAP-E</a:t>
            </a:r>
          </a:p>
        </p:txBody>
      </p:sp>
      <p:sp>
        <p:nvSpPr>
          <p:cNvPr id="168" name="Content Placeholder 2"/>
          <p:cNvSpPr txBox="1"/>
          <p:nvPr>
            <p:ph type="body" idx="1"/>
          </p:nvPr>
        </p:nvSpPr>
        <p:spPr>
          <a:xfrm>
            <a:off x="457200" y="1600200"/>
            <a:ext cx="8229600" cy="4525963"/>
          </a:xfrm>
          <a:prstGeom prst="rect">
            <a:avLst/>
          </a:prstGeom>
        </p:spPr>
        <p:txBody>
          <a:bodyPr/>
          <a:lstStyle/>
          <a:p>
            <a:pPr>
              <a:spcBef>
                <a:spcPts val="400"/>
              </a:spcBef>
              <a:defRPr sz="2000"/>
            </a:pPr>
            <a:r>
              <a:t>Tryggja að meir en 90% slagsjúklinga hafi aðgang að snemmendurhæfingu innan slageiningar</a:t>
            </a:r>
          </a:p>
          <a:p>
            <a:pPr>
              <a:spcBef>
                <a:spcPts val="400"/>
              </a:spcBef>
              <a:defRPr sz="2000"/>
            </a:pPr>
            <a:r>
              <a:t>Að veita ESD þjónustu meir en 20% þeirra sem fá slag í löndum evrópu</a:t>
            </a:r>
          </a:p>
          <a:p>
            <a:pPr>
              <a:spcBef>
                <a:spcPts val="400"/>
              </a:spcBef>
              <a:defRPr sz="2000"/>
            </a:pPr>
            <a:r>
              <a:t>Að veita öllum sem hafa fengið slag skipulagða líkamsþjálfun (physical fitness programmes ) </a:t>
            </a:r>
          </a:p>
          <a:p>
            <a:pPr>
              <a:spcBef>
                <a:spcPts val="400"/>
              </a:spcBef>
              <a:defRPr sz="2000"/>
            </a:pPr>
            <a:r>
              <a:t>Að veita öllum slagsjúklingum með skerðingu við útskrift af sjúkrahúsi skráða endurhæfingaráætlun í nærumhverfi og sjálfshjálparstuðning (self-management support)</a:t>
            </a:r>
          </a:p>
          <a:p>
            <a:pPr>
              <a:spcBef>
                <a:spcPts val="400"/>
              </a:spcBef>
              <a:defRPr sz="2000"/>
            </a:pPr>
            <a:r>
              <a:t>Að tryggja að allir slagsjúklingar fái endurskoðun á endurhæfingu og öðrum þörfum 3-6 mánuðum eftir slag og árlega eftir það</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itle 1"/>
          <p:cNvSpPr txBox="1"/>
          <p:nvPr>
            <p:ph type="title"/>
          </p:nvPr>
        </p:nvSpPr>
        <p:spPr>
          <a:xfrm>
            <a:off x="457200" y="274638"/>
            <a:ext cx="8229600" cy="1025245"/>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6. Mat á gæðum þjónustu og horfum sjúklinga</a:t>
            </a:r>
            <a:br/>
            <a:r>
              <a:rPr sz="2400"/>
              <a:t>Fyrirmyndarstaða</a:t>
            </a:r>
          </a:p>
        </p:txBody>
      </p:sp>
      <p:sp>
        <p:nvSpPr>
          <p:cNvPr id="171" name="Content Placeholder 2"/>
          <p:cNvSpPr txBox="1"/>
          <p:nvPr>
            <p:ph type="body" idx="1"/>
          </p:nvPr>
        </p:nvSpPr>
        <p:spPr>
          <a:xfrm>
            <a:off x="457200" y="1600199"/>
            <a:ext cx="8229600" cy="4852389"/>
          </a:xfrm>
          <a:prstGeom prst="rect">
            <a:avLst/>
          </a:prstGeom>
        </p:spPr>
        <p:txBody>
          <a:bodyPr/>
          <a:lstStyle/>
          <a:p>
            <a:pPr>
              <a:spcBef>
                <a:spcPts val="400"/>
              </a:spcBef>
              <a:defRPr sz="1800"/>
            </a:pPr>
            <a:r>
              <a:t>Mjög mikill munur er á milli- og innan landa á gæðum slagmeðferðar í evrópu</a:t>
            </a:r>
          </a:p>
          <a:p>
            <a:pPr>
              <a:spcBef>
                <a:spcPts val="400"/>
              </a:spcBef>
              <a:defRPr sz="1800"/>
            </a:pPr>
            <a:r>
              <a:t>Það skýrist að hluta af mismun í aðgengi að rannsóknum og meðferðum en oft vegna skipulagningu á þjónustu eða hvernig meðferð er veitt</a:t>
            </a:r>
          </a:p>
          <a:p>
            <a:pPr>
              <a:spcBef>
                <a:spcPts val="400"/>
              </a:spcBef>
              <a:defRPr sz="1800"/>
            </a:pPr>
            <a:r>
              <a:t>Í yfirlýsingunni í Helsingborg 2006 var lagt til að koma á fót skipulagðri gagnasöfnun til að meta gæði og öryggi slagþjónustu í öllum löndum evrópu</a:t>
            </a:r>
          </a:p>
          <a:p>
            <a:pPr>
              <a:spcBef>
                <a:spcPts val="400"/>
              </a:spcBef>
              <a:defRPr sz="1800"/>
            </a:pPr>
            <a:r>
              <a:t>Klár tengsl eru á milli slíkrar söfnunar og árangurs í gæðaumbótum</a:t>
            </a:r>
          </a:p>
          <a:p>
            <a:pPr>
              <a:spcBef>
                <a:spcPts val="400"/>
              </a:spcBef>
              <a:defRPr sz="1800"/>
            </a:pPr>
            <a:r>
              <a:t>Markmið SAP-E er að auka almennt gæði meðferðar með gagnreyndum starfsháttum og að bæta þjónustu þar sem hún er veikari fyrir </a:t>
            </a:r>
          </a:p>
          <a:p>
            <a:pPr>
              <a:defRPr sz="1800"/>
            </a:pPr>
          </a:p>
          <a:p>
            <a:pPr>
              <a:spcBef>
                <a:spcPts val="400"/>
              </a:spcBef>
              <a:defRPr sz="1800"/>
            </a:pPr>
            <a:r>
              <a:t>Búa þarf til alhliða leiðbeiningar fyrir þjónustu til að staðla gæði</a:t>
            </a:r>
          </a:p>
          <a:p>
            <a:pPr>
              <a:spcBef>
                <a:spcPts val="400"/>
              </a:spcBef>
              <a:defRPr sz="1800"/>
            </a:pPr>
            <a:r>
              <a:t>Hvert land þarf að búa til sínar eigin leiðbeiningar, aðlagaðar til notkunar við staðbundnar aðstæður</a:t>
            </a:r>
          </a:p>
          <a:p>
            <a:pPr>
              <a:spcBef>
                <a:spcPts val="400"/>
              </a:spcBef>
              <a:defRPr sz="1800"/>
            </a:pPr>
            <a:r>
              <a:t>Slíkar staðbundnar leiðbeiningar skulu byggja á alþjóðlegum leiðbeiningar</a:t>
            </a:r>
          </a:p>
          <a:p>
            <a:pPr>
              <a:spcBef>
                <a:spcPts val="400"/>
              </a:spcBef>
              <a:defRPr sz="1800"/>
            </a:pPr>
            <a:r>
              <a:t>Slíkar leiðbeiningar eru grundvöllur staðbundinna gæðaeftirlitsstaðla</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xfrm>
            <a:off x="457200" y="274638"/>
            <a:ext cx="8229600" cy="980422"/>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6. Mat á gæðum þjónustu og horfum sjúklinga</a:t>
            </a:r>
            <a:br/>
            <a:r>
              <a:rPr sz="2400"/>
              <a:t>Fyrirmyndarstaða við mælingar á gæðum</a:t>
            </a:r>
          </a:p>
        </p:txBody>
      </p:sp>
      <p:sp>
        <p:nvSpPr>
          <p:cNvPr id="174" name="Content Placeholder 2"/>
          <p:cNvSpPr txBox="1"/>
          <p:nvPr>
            <p:ph type="body" idx="1"/>
          </p:nvPr>
        </p:nvSpPr>
        <p:spPr>
          <a:xfrm>
            <a:off x="457200" y="1417637"/>
            <a:ext cx="8229600" cy="5440363"/>
          </a:xfrm>
          <a:prstGeom prst="rect">
            <a:avLst/>
          </a:prstGeom>
        </p:spPr>
        <p:txBody>
          <a:bodyPr/>
          <a:lstStyle/>
          <a:p>
            <a:pPr>
              <a:lnSpc>
                <a:spcPct val="80000"/>
              </a:lnSpc>
              <a:spcBef>
                <a:spcPts val="300"/>
              </a:spcBef>
              <a:defRPr sz="1500"/>
            </a:pPr>
            <a:r>
              <a:t>Forsenda gæðaframfara eru skýrir staðlar og úttekt á gæðum </a:t>
            </a:r>
          </a:p>
          <a:p>
            <a:pPr>
              <a:lnSpc>
                <a:spcPct val="80000"/>
              </a:lnSpc>
              <a:spcBef>
                <a:spcPts val="300"/>
              </a:spcBef>
              <a:defRPr sz="1500"/>
            </a:pPr>
            <a:r>
              <a:t>Slíkar upplýsingar eru nauðsynlegar til að einstaklingar geti metið og breytt vinnulagi sínu, fyrir veitendur slagþjónustu (sjúkrahús og heilbrigðisumdæmi), fyrir veitendur fjármags til að meta hvort fjármagni er vel varið og fyrir skipuleggjendur þjónustu.</a:t>
            </a:r>
          </a:p>
          <a:p>
            <a:pPr>
              <a:lnSpc>
                <a:spcPct val="80000"/>
              </a:lnSpc>
              <a:spcBef>
                <a:spcPts val="300"/>
              </a:spcBef>
              <a:defRPr sz="1500"/>
            </a:pPr>
            <a:r>
              <a:t>Mikilvægt er að niðurstöður gæðaeftirlits og úttekta séu settar fram með vandaðri túlkun, séu aðgengilegar sjúklingum og almenningi til fullvissu að þjónusta sé veitt af góðum gæðum. </a:t>
            </a:r>
          </a:p>
          <a:p>
            <a:pPr>
              <a:lnSpc>
                <a:spcPct val="80000"/>
              </a:lnSpc>
              <a:spcBef>
                <a:spcPts val="300"/>
              </a:spcBef>
              <a:defRPr sz="1500"/>
            </a:pPr>
            <a:r>
              <a:t>Ef samanburður milli þjónustuveitenda (bæði innan og á milli landa) á að vera gildur og áreiðanlegur er nauðsynlegt að staðla hugtök og skilgreiningar þvert á lönd. Ólíkar aðferðir við söfnun og framsetningu upplýsinga er ein ástæða fyrir mismun í tíðni og horfum sjúklinga eftir slag. Þetta á sérstaklega við skilgreiningu á TIA en einnig við hvernig ICD-10 kóðar eru notaðir við slagflokkun.</a:t>
            </a:r>
          </a:p>
          <a:p>
            <a:pPr>
              <a:lnSpc>
                <a:spcPct val="80000"/>
              </a:lnSpc>
              <a:spcBef>
                <a:spcPts val="300"/>
              </a:spcBef>
              <a:defRPr sz="1500"/>
            </a:pPr>
            <a:r>
              <a:t>Til að lýsa að fullu þjónustu þarf gögn um skipulag (facilities, staffing, etc.), starfs- eða ummönnunarferli (DNT, tíma að innlögn á slageiningu, styrk og gerð endurhæfingar) og horfur sjúklinga (dánartíðni, líkamlega-, vitræna- og geðræna fötlun, tíðni fylgikvilla)</a:t>
            </a:r>
          </a:p>
          <a:p>
            <a:pPr>
              <a:lnSpc>
                <a:spcPct val="80000"/>
              </a:lnSpc>
              <a:spcBef>
                <a:spcPts val="300"/>
              </a:spcBef>
              <a:defRPr sz="1500"/>
            </a:pPr>
            <a:r>
              <a:t>Mæla þarf mismunandi hluta þjónustukeðjunnar t.d. meðferð á bráðastigi, endurhæfingu þjónustu eftir útskrift og fyrirbyggjandi aðgerðir til að hindra endurslag</a:t>
            </a:r>
          </a:p>
          <a:p>
            <a:pPr>
              <a:lnSpc>
                <a:spcPct val="80000"/>
              </a:lnSpc>
              <a:spcBef>
                <a:spcPts val="300"/>
              </a:spcBef>
              <a:defRPr sz="1500"/>
            </a:pPr>
            <a:r>
              <a:t>Það er mikilvægt að mæla bæði þjónustu sem er veitt en einnig reynslu og upplifun sjúklinga af þjónustunni og horfum frá þeirra sjónarhorni (patient-reported outcomes)</a:t>
            </a:r>
          </a:p>
          <a:p>
            <a:pPr>
              <a:lnSpc>
                <a:spcPct val="80000"/>
              </a:lnSpc>
              <a:spcBef>
                <a:spcPts val="300"/>
              </a:spcBef>
              <a:defRPr sz="1500"/>
            </a:pPr>
            <a:r>
              <a:t>Gæðaskráning er öflugt tæki til að kanna og staðfesta að þekking úr rannsóknum hafi færst inn í hefðbundna þjónustu auk þess að svara spurningum sem ekki er hægt að svara í slembiröðuðum rannsóknum </a:t>
            </a:r>
          </a:p>
          <a:p>
            <a:pPr>
              <a:lnSpc>
                <a:spcPct val="80000"/>
              </a:lnSpc>
              <a:spcBef>
                <a:spcPts val="300"/>
              </a:spcBef>
              <a:defRPr sz="1500"/>
            </a:pPr>
            <a:r>
              <a:t>Mikilvægt er að átta sig á að söfnun og birting gagna nægir ekki eitt og sér til að bæta gæði. Stuðningur er nauðsynlegur til að gera breytingar mögulegar. Þetta getur falið í sér staðbundna klíníska forystu, stuðning æðri stjórnenda, utanaðkomandi aðstoð í gegnum jafningjamat og stundum að útvega viðbótarúrræði. Stundum eru meiriháttar skipulagsbreytingar á þjónustu nauðsynlegar</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xfrm>
            <a:off x="457200" y="274638"/>
            <a:ext cx="8229600" cy="1010303"/>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6. Evaluation of Quality and outcome</a:t>
            </a:r>
            <a:br/>
            <a:r>
              <a:rPr sz="2400"/>
              <a:t>Markmið SAP-E</a:t>
            </a:r>
          </a:p>
        </p:txBody>
      </p:sp>
      <p:sp>
        <p:nvSpPr>
          <p:cNvPr id="177" name="Content Placeholder 2"/>
          <p:cNvSpPr txBox="1"/>
          <p:nvPr>
            <p:ph type="body" idx="1"/>
          </p:nvPr>
        </p:nvSpPr>
        <p:spPr>
          <a:xfrm>
            <a:off x="457200" y="1600200"/>
            <a:ext cx="8229600" cy="4790017"/>
          </a:xfrm>
          <a:prstGeom prst="rect">
            <a:avLst/>
          </a:prstGeom>
        </p:spPr>
        <p:txBody>
          <a:bodyPr/>
          <a:lstStyle/>
          <a:p>
            <a:pPr marL="339470" indent="-339470" defTabSz="452627">
              <a:spcBef>
                <a:spcPts val="400"/>
              </a:spcBef>
              <a:defRPr sz="1782"/>
            </a:pPr>
            <a:r>
              <a:t>Það þarf að skilgreina evrópsk viðmið um gæði slagþjónustu sem felur í sér:</a:t>
            </a:r>
          </a:p>
          <a:p>
            <a:pPr lvl="1" marL="0" indent="396049" defTabSz="452627">
              <a:spcBef>
                <a:spcPts val="400"/>
              </a:spcBef>
              <a:buSzTx/>
              <a:buNone/>
              <a:defRPr sz="1782"/>
            </a:pPr>
            <a:r>
              <a:t>1) Þróun/uppfærslu evrópskra leiðbeininga fyrir stjórnun bráðrar slagþjónustu, endurhæfingar og forvarna</a:t>
            </a:r>
            <a:endParaRPr sz="2772"/>
          </a:p>
          <a:p>
            <a:pPr lvl="1" marL="0" indent="396049" defTabSz="452627">
              <a:spcBef>
                <a:spcPts val="400"/>
              </a:spcBef>
              <a:buSzTx/>
              <a:buNone/>
              <a:defRPr sz="1782"/>
            </a:pPr>
            <a:r>
              <a:t>2)  skilgreiningu á sameiginlegu vali breyta/breytusafns sem spannar lykilþætti við mælingu á gæðum slagþjónustu svo betri samanburður á gæðum sé mögulegur í evrópu (bæði þjónustu sem er veitt innan sjúkrahúsa og í nærumhverfi, þ.m.t. uppbyggingu ferla, árangursmælingar og reynslu sjúklinga)</a:t>
            </a:r>
            <a:endParaRPr sz="2772"/>
          </a:p>
          <a:p>
            <a:pPr marL="339470" indent="-339470" defTabSz="452627">
              <a:spcBef>
                <a:spcPts val="400"/>
              </a:spcBef>
              <a:defRPr sz="1782"/>
            </a:pPr>
            <a:r>
              <a:t>Það þarf að tilgreina einstaklinga sem eru ábyrgir fyrir framförum gæða í slagþjónustu í hverju landi eða heilbrigðisumdæmi</a:t>
            </a:r>
          </a:p>
          <a:p>
            <a:pPr marL="339470" indent="-339470" defTabSz="452627">
              <a:spcBef>
                <a:spcPts val="400"/>
              </a:spcBef>
              <a:defRPr sz="1782"/>
            </a:pPr>
            <a:r>
              <a:t>Koma þarf á fót innlendu og svæðisbundnu skipulagi til að meta, taka út og viðurkenna klíniska slagþjónustu, veita jafningjastuðning (peer suport) fyrir gæðaumbótum, ásamt því að úttektargögn og niðurstöður séu skipulega aðgengilegar almenningi</a:t>
            </a:r>
          </a:p>
          <a:p>
            <a:pPr marL="339470" indent="-339470" defTabSz="452627">
              <a:spcBef>
                <a:spcPts val="400"/>
              </a:spcBef>
              <a:defRPr sz="1782"/>
            </a:pPr>
            <a:r>
              <a:t>Að horfur út frá sjónarmiði sjúklinga (patient-reported outcomes) og horfur sjúklinga til lengri tíma (t.d. 6 mánuði og eitt ár) bæði yfir þjónustu á sjúkrahúsi og í nærumhverfi sé safnað</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xfrm>
            <a:off x="243210" y="274638"/>
            <a:ext cx="8646264" cy="711481"/>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lvl1pPr>
              <a:defRPr sz="3200"/>
            </a:lvl1pPr>
          </a:lstStyle>
          <a:p>
            <a:pPr/>
            <a:r>
              <a:t>7. Líf eftir slag</a:t>
            </a:r>
          </a:p>
        </p:txBody>
      </p:sp>
      <p:pic>
        <p:nvPicPr>
          <p:cNvPr id="180" name="Picture 5" descr="Picture 5"/>
          <p:cNvPicPr>
            <a:picLocks noChangeAspect="1"/>
          </p:cNvPicPr>
          <p:nvPr/>
        </p:nvPicPr>
        <p:blipFill>
          <a:blip r:embed="rId2">
            <a:extLst/>
          </a:blip>
          <a:stretch>
            <a:fillRect/>
          </a:stretch>
        </p:blipFill>
        <p:spPr>
          <a:xfrm>
            <a:off x="243210" y="1107818"/>
            <a:ext cx="4322551" cy="5750182"/>
          </a:xfrm>
          <a:prstGeom prst="rect">
            <a:avLst/>
          </a:prstGeom>
          <a:ln w="12700">
            <a:miter lim="400000"/>
          </a:ln>
        </p:spPr>
      </p:pic>
      <p:pic>
        <p:nvPicPr>
          <p:cNvPr id="181" name="Picture 6" descr="Picture 6"/>
          <p:cNvPicPr>
            <a:picLocks noChangeAspect="1"/>
          </p:cNvPicPr>
          <p:nvPr/>
        </p:nvPicPr>
        <p:blipFill>
          <a:blip r:embed="rId3">
            <a:extLst/>
          </a:blip>
          <a:stretch>
            <a:fillRect/>
          </a:stretch>
        </p:blipFill>
        <p:spPr>
          <a:xfrm>
            <a:off x="4755108" y="1107818"/>
            <a:ext cx="4134367" cy="5750182"/>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itle 1"/>
          <p:cNvSpPr txBox="1"/>
          <p:nvPr>
            <p:ph type="title"/>
          </p:nvPr>
        </p:nvSpPr>
        <p:spPr>
          <a:xfrm>
            <a:off x="457200" y="274637"/>
            <a:ext cx="8229600" cy="681366"/>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lvl1pPr>
              <a:defRPr sz="3200"/>
            </a:lvl1pPr>
          </a:lstStyle>
          <a:p>
            <a:pPr/>
            <a:r>
              <a:t>7. Líf eftir slag</a:t>
            </a:r>
          </a:p>
        </p:txBody>
      </p:sp>
      <p:pic>
        <p:nvPicPr>
          <p:cNvPr id="184" name="Picture 2" descr="Picture 2"/>
          <p:cNvPicPr>
            <a:picLocks noChangeAspect="1"/>
          </p:cNvPicPr>
          <p:nvPr/>
        </p:nvPicPr>
        <p:blipFill>
          <a:blip r:embed="rId2">
            <a:extLst/>
          </a:blip>
          <a:stretch>
            <a:fillRect/>
          </a:stretch>
        </p:blipFill>
        <p:spPr>
          <a:xfrm>
            <a:off x="1895549" y="1105647"/>
            <a:ext cx="5319662" cy="5725332"/>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itle 1"/>
          <p:cNvSpPr txBox="1"/>
          <p:nvPr>
            <p:ph type="title"/>
          </p:nvPr>
        </p:nvSpPr>
        <p:spPr>
          <a:xfrm>
            <a:off x="457200" y="274638"/>
            <a:ext cx="8229600" cy="1010303"/>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7. Líf eftir slag</a:t>
            </a:r>
            <a:br/>
            <a:r>
              <a:rPr sz="2400"/>
              <a:t>Markmið SAP-E</a:t>
            </a:r>
          </a:p>
        </p:txBody>
      </p:sp>
      <p:sp>
        <p:nvSpPr>
          <p:cNvPr id="187" name="Content Placeholder 2"/>
          <p:cNvSpPr txBox="1"/>
          <p:nvPr>
            <p:ph type="body" idx="1"/>
          </p:nvPr>
        </p:nvSpPr>
        <p:spPr>
          <a:xfrm>
            <a:off x="457200" y="1600200"/>
            <a:ext cx="8229600" cy="4525963"/>
          </a:xfrm>
          <a:prstGeom prst="rect">
            <a:avLst/>
          </a:prstGeom>
        </p:spPr>
        <p:txBody>
          <a:bodyPr/>
          <a:lstStyle/>
          <a:p>
            <a:pPr>
              <a:spcBef>
                <a:spcPts val="400"/>
              </a:spcBef>
              <a:defRPr sz="1800"/>
            </a:pPr>
            <a:r>
              <a:t>Að opinberir aðilar í löndum evrópu skipi einstaklinga eða teymi sem beri ábyrgð á því að keppt sé að málefninu “Líf eftir slag” og tryggi jafnframt að Landsáætlanir við slagi í hverju landi taki á ómættum lágmarks þörfum eftirlifenda slags og ættingja þeirra óháð búsetu</a:t>
            </a:r>
          </a:p>
          <a:p>
            <a:pPr>
              <a:spcBef>
                <a:spcPts val="400"/>
              </a:spcBef>
              <a:defRPr sz="1800"/>
            </a:pPr>
            <a:r>
              <a:t>Að þáttaka eftirlifenda slags, samtaka þeirra og ummönnunaraðila sé með formlegum hætti við að benda á málefni og lausnir, svo liðkað sé fyrir þróun betri aðferða  og stuðnings í þágu sjúklinga</a:t>
            </a:r>
          </a:p>
          <a:p>
            <a:pPr>
              <a:spcBef>
                <a:spcPts val="400"/>
              </a:spcBef>
              <a:defRPr sz="1800"/>
            </a:pPr>
            <a:r>
              <a:t>Að fella inn í Landsáætlun við slagi þann stuðning sem veita á þeim sem veikjast af slagi óháður búsetu og socioeconomic stöðu </a:t>
            </a:r>
          </a:p>
          <a:p>
            <a:pPr>
              <a:spcBef>
                <a:spcPts val="400"/>
              </a:spcBef>
              <a:defRPr sz="1800"/>
            </a:pPr>
            <a:r>
              <a:t>Að styðja við sjálfstjórn og stuðning jafningja við eftirlifendur slags og fjölskyldana þeirra með stuðningi við sjúklinga- og stuðningssamtök</a:t>
            </a:r>
          </a:p>
          <a:p>
            <a:pPr>
              <a:spcBef>
                <a:spcPts val="400"/>
              </a:spcBef>
              <a:defRPr sz="1800"/>
            </a:pPr>
            <a:r>
              <a:t>Að styðja við innleiðingu á stafrænum sjálfshjálparupplýsingum og aðstoðarkerfum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Picture 1" descr="Picture 1"/>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190" name="Picture 2" descr="Picture 2"/>
          <p:cNvPicPr>
            <a:picLocks noChangeAspect="1"/>
          </p:cNvPicPr>
          <p:nvPr/>
        </p:nvPicPr>
        <p:blipFill>
          <a:blip r:embed="rId3">
            <a:extLst/>
          </a:blip>
          <a:stretch>
            <a:fillRect/>
          </a:stretch>
        </p:blipFill>
        <p:spPr>
          <a:xfrm>
            <a:off x="476621" y="380426"/>
            <a:ext cx="1704789" cy="834942"/>
          </a:xfrm>
          <a:prstGeom prst="rect">
            <a:avLst/>
          </a:prstGeom>
          <a:ln w="12700">
            <a:miter lim="400000"/>
          </a:ln>
        </p:spPr>
      </p:pic>
      <p:pic>
        <p:nvPicPr>
          <p:cNvPr id="191" name="Picture 3" descr="Picture 3"/>
          <p:cNvPicPr>
            <a:picLocks noChangeAspect="1"/>
          </p:cNvPicPr>
          <p:nvPr/>
        </p:nvPicPr>
        <p:blipFill>
          <a:blip r:embed="rId4">
            <a:extLst/>
          </a:blip>
          <a:stretch>
            <a:fillRect/>
          </a:stretch>
        </p:blipFill>
        <p:spPr>
          <a:xfrm>
            <a:off x="7051863" y="470073"/>
            <a:ext cx="1660340" cy="62774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Title 1"/>
          <p:cNvSpPr txBox="1"/>
          <p:nvPr>
            <p:ph type="title"/>
          </p:nvPr>
        </p:nvSpPr>
        <p:spPr>
          <a:xfrm>
            <a:off x="457200" y="274636"/>
            <a:ext cx="8229600" cy="860891"/>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lvl1pPr>
              <a:defRPr sz="3400"/>
            </a:lvl1pPr>
          </a:lstStyle>
          <a:p>
            <a:pPr/>
            <a:r>
              <a:t>Aðgerðaráætlun gegn slagi í Evrópu (SAP-E)</a:t>
            </a:r>
          </a:p>
        </p:txBody>
      </p:sp>
      <p:sp>
        <p:nvSpPr>
          <p:cNvPr id="106" name="Content Placeholder 2"/>
          <p:cNvSpPr txBox="1"/>
          <p:nvPr>
            <p:ph type="body" idx="1"/>
          </p:nvPr>
        </p:nvSpPr>
        <p:spPr>
          <a:xfrm>
            <a:off x="457199" y="1418547"/>
            <a:ext cx="7997157" cy="4767102"/>
          </a:xfrm>
          <a:prstGeom prst="rect">
            <a:avLst/>
          </a:prstGeom>
        </p:spPr>
        <p:txBody>
          <a:bodyPr/>
          <a:lstStyle/>
          <a:p>
            <a:pPr marL="339470" indent="-339470" defTabSz="452627">
              <a:spcBef>
                <a:spcPts val="300"/>
              </a:spcBef>
              <a:defRPr sz="1584"/>
            </a:pPr>
            <a:r>
              <a:t>Slag er ein algengasta orsök dauða og fötlunar í evrópu. Án aðgerða mun byrði slags ekki minnka næsta áratuginn í evrópu</a:t>
            </a:r>
          </a:p>
          <a:p>
            <a:pPr marL="339470" indent="-339470" defTabSz="452627">
              <a:spcBef>
                <a:spcPts val="300"/>
              </a:spcBef>
              <a:defRPr sz="1584"/>
            </a:pPr>
            <a:r>
              <a:t>Árin 1995 og 2006 voru haldnir sam- eða þverevrópskir stefnumótandi fundir í Helsinborg. Farið var í gegnum vísindalegan grunn og þáverandi stöðu þjónustu, ákveðin voru forgangsatriði í rannsóknum og þróun og sett voru markmið í þróun slagþjónustu næsta áratuginn í evrópu.</a:t>
            </a:r>
          </a:p>
          <a:p>
            <a:pPr marL="339470" indent="-339470" defTabSz="452627">
              <a:spcBef>
                <a:spcPts val="300"/>
              </a:spcBef>
              <a:defRPr sz="1584"/>
            </a:pPr>
            <a:r>
              <a:t>Evrópsku slagsamtökin (ESO) hafa nú með sama móti búið til aðgerðaráætlun gegn slagi í evrópu (SAP-E) 2018 til 2030 í samvinnu með Slagbandalagi evrópu (Stroke Alliance for Europe (SAFE))</a:t>
            </a:r>
          </a:p>
          <a:p>
            <a:pPr marL="339470" indent="-339470" defTabSz="452627">
              <a:spcBef>
                <a:spcPts val="300"/>
              </a:spcBef>
              <a:defRPr sz="1584"/>
            </a:pPr>
            <a:r>
              <a:t>Áætlunin er stórt samvinnuverkefni - ESO, SAFE og fjöldi hagsmunaaðila</a:t>
            </a:r>
          </a:p>
          <a:p>
            <a:pPr marL="339470" indent="-339470" defTabSz="452627">
              <a:spcBef>
                <a:spcPts val="300"/>
              </a:spcBef>
              <a:defRPr sz="1584"/>
            </a:pPr>
            <a:r>
              <a:t>Aðgerðaráætlunin felur í sér sjö áherslusvið (domain):</a:t>
            </a:r>
          </a:p>
          <a:p>
            <a:pPr lvl="1" marL="735520" indent="-282892" defTabSz="452627">
              <a:spcBef>
                <a:spcPts val="200"/>
              </a:spcBef>
              <a:defRPr sz="1188"/>
            </a:pPr>
            <a:r>
              <a:t>Forvarnir til að hindra fyrsta slag, skipulagningu slagþjónustu, meðferð bráðs slags, forvarnir í kjölfar slags, endurhæfingu, leiðbeiningar um mat á gæðum þjónustu og horfum sjúklinga og líf í kjölfar slags. </a:t>
            </a:r>
            <a:endParaRPr sz="2772"/>
          </a:p>
          <a:p>
            <a:pPr marL="339470" indent="-339470" defTabSz="452627">
              <a:spcBef>
                <a:spcPts val="300"/>
              </a:spcBef>
              <a:defRPr sz="1584"/>
            </a:pPr>
            <a:r>
              <a:t>Spannar þjónustu – Frá því að fyrirbyggja fyrsta slag fram að lífi í kjölfar slags </a:t>
            </a:r>
          </a:p>
          <a:p>
            <a:pPr marL="339470" indent="-339470" defTabSz="452627">
              <a:spcBef>
                <a:spcPts val="300"/>
              </a:spcBef>
              <a:defRPr sz="1584"/>
            </a:pPr>
            <a:r>
              <a:t>Einnig voru skilgreind forgangsatriði við rannsóknir í færsluvisindum í slagsjúkdómum (translational stroke research) </a:t>
            </a:r>
          </a:p>
          <a:p>
            <a:pPr marL="339470" indent="-339470" defTabSz="452627">
              <a:spcBef>
                <a:spcPts val="300"/>
              </a:spcBef>
              <a:defRPr sz="1584"/>
            </a:pPr>
            <a:r>
              <a:t>Áætlunin er vegvísir og markmið í innleiðingu fyrirbyggjandi aðgerða og uppbyggingu slagþjónustu til 2030, vísindalega grundvallaður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itle 1"/>
          <p:cNvSpPr txBox="1"/>
          <p:nvPr>
            <p:ph type="title"/>
          </p:nvPr>
        </p:nvSpPr>
        <p:spPr>
          <a:xfrm>
            <a:off x="356768" y="274638"/>
            <a:ext cx="8491113" cy="881144"/>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lvl1pPr>
              <a:defRPr sz="3200"/>
            </a:lvl1pPr>
          </a:lstStyle>
          <a:p>
            <a:pPr/>
            <a:r>
              <a:t>Fjögur meginmarkmið (overarching targets)</a:t>
            </a:r>
          </a:p>
        </p:txBody>
      </p:sp>
      <p:sp>
        <p:nvSpPr>
          <p:cNvPr id="109" name="Content Placeholder 2"/>
          <p:cNvSpPr txBox="1"/>
          <p:nvPr>
            <p:ph type="body" idx="1"/>
          </p:nvPr>
        </p:nvSpPr>
        <p:spPr>
          <a:xfrm>
            <a:off x="457200" y="1600200"/>
            <a:ext cx="8229600" cy="4546838"/>
          </a:xfrm>
          <a:prstGeom prst="rect">
            <a:avLst/>
          </a:prstGeom>
        </p:spPr>
        <p:txBody>
          <a:bodyPr/>
          <a:lstStyle/>
          <a:p>
            <a:pPr marL="0" indent="0">
              <a:spcBef>
                <a:spcPts val="400"/>
              </a:spcBef>
              <a:buSzTx/>
              <a:buNone/>
              <a:defRPr sz="2000"/>
            </a:pPr>
            <a:r>
              <a:t>Aðgerðaráætlunin setur fram fjögur aðal- eða meginmarkmið:</a:t>
            </a:r>
          </a:p>
          <a:p>
            <a:pPr marL="0" indent="0">
              <a:buSzTx/>
              <a:buNone/>
              <a:defRPr sz="2000"/>
            </a:pPr>
          </a:p>
          <a:p>
            <a:pPr>
              <a:spcBef>
                <a:spcPts val="400"/>
              </a:spcBef>
              <a:defRPr sz="2000"/>
            </a:pPr>
            <a:r>
              <a:t>Að draga úr fjölda slagtilfella í evrópu um 10%</a:t>
            </a:r>
          </a:p>
          <a:p>
            <a:pPr>
              <a:spcBef>
                <a:spcPts val="400"/>
              </a:spcBef>
              <a:defRPr sz="2000"/>
            </a:pPr>
            <a:r>
              <a:t>Að ná því að a.m.k. 90% allra slagsjúklinga fái meðferð á sérhæfðum slageiningum sem fyrsta meðferðarstað (the first level of care)</a:t>
            </a:r>
          </a:p>
          <a:p>
            <a:pPr>
              <a:spcBef>
                <a:spcPts val="400"/>
              </a:spcBef>
              <a:defRPr sz="2000"/>
            </a:pPr>
            <a:r>
              <a:t>Að koma á fót landsáætlun fyrir slag (national plan for stroke) sem spannar alla keðju meðferðar og þjónustu allt frá fyrirbyggjandi meðferð til að hindra fyrsta slag til lífs eftir slag </a:t>
            </a:r>
          </a:p>
          <a:p>
            <a:pPr>
              <a:spcBef>
                <a:spcPts val="400"/>
              </a:spcBef>
              <a:defRPr sz="2000"/>
            </a:pPr>
            <a:r>
              <a:t>Að innleiða að fullu landsáætlanir um fjölþátta lýðheilsuaðgerðir til að stuðla að og styðja heilbrigðan lífsstíl og draga úr umhverfis-, félagslegum- og fræðsluþáttum sem stuðla að heilablóðfalli</a:t>
            </a:r>
          </a:p>
        </p:txBody>
      </p:sp>
      <p:sp>
        <p:nvSpPr>
          <p:cNvPr id="110" name="Straight Connector 4"/>
          <p:cNvSpPr/>
          <p:nvPr/>
        </p:nvSpPr>
        <p:spPr>
          <a:xfrm>
            <a:off x="347804" y="5438587"/>
            <a:ext cx="8491113" cy="1"/>
          </a:xfrm>
          <a:prstGeom prst="line">
            <a:avLst/>
          </a:prstGeom>
          <a:ln w="38100">
            <a:solidFill>
              <a:srgbClr val="5887B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11" name="Straight Connector 5"/>
          <p:cNvSpPr/>
          <p:nvPr/>
        </p:nvSpPr>
        <p:spPr>
          <a:xfrm>
            <a:off x="356768" y="2226235"/>
            <a:ext cx="8491113" cy="1"/>
          </a:xfrm>
          <a:prstGeom prst="line">
            <a:avLst/>
          </a:prstGeom>
          <a:ln w="38100">
            <a:solidFill>
              <a:srgbClr val="5887B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12" name="Straight Connector 6"/>
          <p:cNvSpPr/>
          <p:nvPr/>
        </p:nvSpPr>
        <p:spPr>
          <a:xfrm flipH="1">
            <a:off x="8838916" y="2226235"/>
            <a:ext cx="8965" cy="3152589"/>
          </a:xfrm>
          <a:prstGeom prst="line">
            <a:avLst/>
          </a:prstGeom>
          <a:ln w="38100">
            <a:solidFill>
              <a:srgbClr val="5887BF"/>
            </a:solidFill>
          </a:ln>
          <a:effectLst>
            <a:outerShdw sx="100000" sy="100000" kx="0" ky="0" algn="b" rotWithShape="0" blurRad="38100" dist="20000" dir="5400000">
              <a:srgbClr val="000000">
                <a:alpha val="38000"/>
              </a:srgbClr>
            </a:outerShdw>
          </a:effectLst>
        </p:spPr>
        <p:txBody>
          <a:bodyPr lIns="45719" rIns="45719"/>
          <a:lstStyle/>
          <a:p>
            <a:pPr/>
          </a:p>
        </p:txBody>
      </p:sp>
      <p:sp>
        <p:nvSpPr>
          <p:cNvPr id="113" name="Straight Connector 9"/>
          <p:cNvSpPr/>
          <p:nvPr/>
        </p:nvSpPr>
        <p:spPr>
          <a:xfrm>
            <a:off x="356768" y="2211294"/>
            <a:ext cx="8967" cy="3152589"/>
          </a:xfrm>
          <a:prstGeom prst="line">
            <a:avLst/>
          </a:prstGeom>
          <a:ln w="38100">
            <a:solidFill>
              <a:srgbClr val="5887BF"/>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itle 1"/>
          <p:cNvSpPr txBox="1"/>
          <p:nvPr>
            <p:ph type="title"/>
          </p:nvPr>
        </p:nvSpPr>
        <p:spPr>
          <a:xfrm>
            <a:off x="457200" y="274638"/>
            <a:ext cx="8229600" cy="935597"/>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r>
              <a:t>32 Markmið í sjö áherslusviðum</a:t>
            </a:r>
          </a:p>
        </p:txBody>
      </p:sp>
      <p:sp>
        <p:nvSpPr>
          <p:cNvPr id="116" name="Content Placeholder 2"/>
          <p:cNvSpPr txBox="1"/>
          <p:nvPr>
            <p:ph type="body" idx="1"/>
          </p:nvPr>
        </p:nvSpPr>
        <p:spPr>
          <a:xfrm>
            <a:off x="457200" y="1600200"/>
            <a:ext cx="8229600" cy="4525963"/>
          </a:xfrm>
          <a:prstGeom prst="rect">
            <a:avLst/>
          </a:prstGeom>
        </p:spPr>
        <p:txBody>
          <a:bodyPr/>
          <a:lstStyle/>
          <a:p>
            <a:pPr>
              <a:spcBef>
                <a:spcPts val="400"/>
              </a:spcBef>
              <a:defRPr sz="2000"/>
            </a:pPr>
            <a:r>
              <a:t>Einnig setur áætlunin fram 32 sérstök markmið Í 7 áherslusviðum (domain): </a:t>
            </a:r>
          </a:p>
          <a:p>
            <a:pPr lvl="1" marL="742950" indent="-285750">
              <a:spcBef>
                <a:spcPts val="400"/>
              </a:spcBef>
              <a:defRPr sz="1800"/>
            </a:pPr>
            <a:r>
              <a:t>Forvarnir til að hindra fyrsta slag 						4 markmið</a:t>
            </a:r>
          </a:p>
          <a:p>
            <a:pPr lvl="1" marL="742950" indent="-285750">
              <a:spcBef>
                <a:spcPts val="400"/>
              </a:spcBef>
              <a:defRPr sz="1800"/>
            </a:pPr>
            <a:r>
              <a:t>Skipulagningu slagþjónustu 							4 markmið</a:t>
            </a:r>
          </a:p>
          <a:p>
            <a:pPr lvl="1" marL="742950" indent="-285750">
              <a:spcBef>
                <a:spcPts val="400"/>
              </a:spcBef>
              <a:defRPr sz="1800"/>
            </a:pPr>
            <a:r>
              <a:t>Meðferð bráðs slags 									6 markmið</a:t>
            </a:r>
          </a:p>
          <a:p>
            <a:pPr lvl="1" marL="742950" indent="-285750">
              <a:spcBef>
                <a:spcPts val="400"/>
              </a:spcBef>
              <a:defRPr sz="1800"/>
            </a:pPr>
            <a:r>
              <a:t>Forvarnir í kjölfar slags	 							4 markmið</a:t>
            </a:r>
          </a:p>
          <a:p>
            <a:pPr lvl="1" marL="742950" indent="-285750">
              <a:spcBef>
                <a:spcPts val="400"/>
              </a:spcBef>
              <a:defRPr sz="1800"/>
            </a:pPr>
            <a:r>
              <a:t>E</a:t>
            </a:r>
            <a:r>
              <a:t>ndurhæfingu 										5 markmið</a:t>
            </a:r>
          </a:p>
          <a:p>
            <a:pPr lvl="1" marL="742950" indent="-285750">
              <a:spcBef>
                <a:spcPts val="400"/>
              </a:spcBef>
              <a:defRPr sz="1800"/>
            </a:pPr>
            <a:r>
              <a:t>M</a:t>
            </a:r>
            <a:r>
              <a:t>at á gæðum þjónustu og horfum sjúklinga 				4 markmið</a:t>
            </a:r>
          </a:p>
          <a:p>
            <a:pPr lvl="1" marL="742950" indent="-285750">
              <a:spcBef>
                <a:spcPts val="400"/>
              </a:spcBef>
              <a:defRPr sz="1800"/>
            </a:pPr>
            <a:r>
              <a:t>Líf í kjölfar slags 										5 markmið</a:t>
            </a:r>
            <a:endParaRPr sz="2000"/>
          </a:p>
          <a:p>
            <a:pPr>
              <a:defRPr sz="2000"/>
            </a:pPr>
          </a:p>
          <a:p>
            <a:pPr>
              <a:spcBef>
                <a:spcPts val="400"/>
              </a:spcBef>
              <a:defRPr sz="2000"/>
            </a:pPr>
            <a:r>
              <a:t>Einnig voru skilgreind forgangsatriði við rannsóknir í færsluvisindum í slagsjúkdómum (translational stroke research) 			</a:t>
            </a:r>
            <a:r>
              <a:rPr sz="1800"/>
              <a:t>3 markmið</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itle 1"/>
          <p:cNvSpPr txBox="1"/>
          <p:nvPr>
            <p:ph type="title"/>
          </p:nvPr>
        </p:nvSpPr>
        <p:spPr>
          <a:xfrm>
            <a:off x="457200" y="274638"/>
            <a:ext cx="8229600" cy="786187"/>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400"/>
            </a:pPr>
            <a:r>
              <a:t>Aðgerðaráætlun gegn slagi í Evrópu (SAP-E</a:t>
            </a:r>
            <a:r>
              <a:rPr sz="3600"/>
              <a:t>)</a:t>
            </a:r>
          </a:p>
        </p:txBody>
      </p:sp>
      <p:sp>
        <p:nvSpPr>
          <p:cNvPr id="119" name="Content Placeholder 2"/>
          <p:cNvSpPr txBox="1"/>
          <p:nvPr>
            <p:ph type="body" idx="1"/>
          </p:nvPr>
        </p:nvSpPr>
        <p:spPr>
          <a:xfrm>
            <a:off x="457200" y="1270000"/>
            <a:ext cx="8229600" cy="5408706"/>
          </a:xfrm>
          <a:prstGeom prst="rect">
            <a:avLst/>
          </a:prstGeom>
        </p:spPr>
        <p:txBody>
          <a:bodyPr/>
          <a:lstStyle/>
          <a:p>
            <a:pPr marL="339470" indent="-339470" defTabSz="452627">
              <a:spcBef>
                <a:spcPts val="400"/>
              </a:spcBef>
              <a:defRPr sz="1782"/>
            </a:pPr>
            <a:r>
              <a:t>Aðgerðaráætlunin var unnin af vinnuhóp, hún var opin fyrir athugasemdum og endanlega staðfest eftir vinnustofu í Munchen 21. – 23. mars 2018</a:t>
            </a:r>
          </a:p>
          <a:p>
            <a:pPr marL="339470" indent="-339470" defTabSz="452627">
              <a:spcBef>
                <a:spcPts val="400"/>
              </a:spcBef>
              <a:defRPr sz="1782"/>
            </a:pPr>
            <a:r>
              <a:t>Áætlunin var hrint af stað á evrópuþinginu 23. maí 2018</a:t>
            </a:r>
          </a:p>
          <a:p>
            <a:pPr marL="339470" indent="-339470" defTabSz="452627">
              <a:spcBef>
                <a:spcPts val="400"/>
              </a:spcBef>
              <a:defRPr sz="1782"/>
            </a:pPr>
            <a:r>
              <a:t>Birtist í European Stroke Journal í desember 2018</a:t>
            </a:r>
          </a:p>
          <a:p>
            <a:pPr marL="339470" indent="-339470" defTabSz="452627">
              <a:defRPr sz="1782"/>
            </a:pPr>
          </a:p>
          <a:p>
            <a:pPr marL="339470" indent="-339470" defTabSz="452627">
              <a:spcBef>
                <a:spcPts val="400"/>
              </a:spcBef>
              <a:defRPr sz="1782"/>
            </a:pPr>
            <a:r>
              <a:t>Aðgerðaráætlunin fellur að áætlunum WHO og UN:</a:t>
            </a:r>
          </a:p>
          <a:p>
            <a:pPr lvl="1" marL="735520" indent="-282892" defTabSz="452627">
              <a:spcBef>
                <a:spcPts val="300"/>
              </a:spcBef>
              <a:defRPr sz="1584"/>
            </a:pPr>
            <a:r>
              <a:t>WHO Global Action Plan on non- communicable diseases 2013–2020</a:t>
            </a:r>
            <a:endParaRPr sz="2772"/>
          </a:p>
          <a:p>
            <a:pPr lvl="1" marL="735520" indent="-282892" defTabSz="452627">
              <a:spcBef>
                <a:spcPts val="300"/>
              </a:spcBef>
              <a:defRPr sz="1584"/>
            </a:pPr>
            <a:r>
              <a:t>WHO-Europe NCD Action Plan and the UN Sustainable Development Goals for 2015 to 2030</a:t>
            </a:r>
            <a:endParaRPr sz="2772"/>
          </a:p>
          <a:p>
            <a:pPr marL="339470" indent="-339470" defTabSz="452627">
              <a:spcBef>
                <a:spcPts val="400"/>
              </a:spcBef>
              <a:defRPr sz="1782"/>
            </a:pPr>
            <a:r>
              <a:t>Aðgerðaráætlunin fellur vel saman við</a:t>
            </a:r>
          </a:p>
          <a:p>
            <a:pPr lvl="1" marL="735520" indent="-282892" defTabSz="452627">
              <a:spcBef>
                <a:spcPts val="300"/>
              </a:spcBef>
              <a:defRPr sz="1584"/>
            </a:pPr>
            <a:r>
              <a:t>Heilbrigðisáætlun Velferðarráðuneytisins til 2030</a:t>
            </a:r>
            <a:endParaRPr sz="2772"/>
          </a:p>
          <a:p>
            <a:pPr lvl="1" marL="735520" indent="-282892" defTabSz="452627">
              <a:spcBef>
                <a:spcPts val="300"/>
              </a:spcBef>
              <a:defRPr sz="1584"/>
            </a:pPr>
            <a:r>
              <a:t>Stefnu og markmið Landspitala</a:t>
            </a:r>
            <a:endParaRPr sz="2772"/>
          </a:p>
          <a:p>
            <a:pPr lvl="1" marL="735520" indent="-282892" defTabSz="452627">
              <a:spcBef>
                <a:spcPts val="600"/>
              </a:spcBef>
              <a:defRPr sz="1584"/>
            </a:pPr>
          </a:p>
          <a:p>
            <a:pPr marL="339470" indent="-339470" defTabSz="452627">
              <a:spcBef>
                <a:spcPts val="400"/>
              </a:spcBef>
              <a:defRPr sz="1782"/>
            </a:pPr>
            <a:r>
              <a:t>Innleiðingunni er stýrt af framkvæmdastjórn undir forustu Hanne Christensen</a:t>
            </a:r>
          </a:p>
          <a:p>
            <a:pPr marL="339470" indent="-339470" defTabSz="452627">
              <a:spcBef>
                <a:spcPts val="400"/>
              </a:spcBef>
              <a:defRPr sz="1782"/>
            </a:pPr>
            <a:r>
              <a:t>Aðferðin við innleiðingu í hverju landi evrópu:</a:t>
            </a:r>
          </a:p>
          <a:p>
            <a:pPr lvl="1" marL="735520" indent="-282892" defTabSz="452627">
              <a:spcBef>
                <a:spcPts val="300"/>
              </a:spcBef>
              <a:defRPr sz="1584"/>
            </a:pPr>
            <a:r>
              <a:t>Náið samstarf fagfólks og hagsmunasamtaka sjúklinga sem leiða ferlið</a:t>
            </a:r>
            <a:endParaRPr sz="2772"/>
          </a:p>
          <a:p>
            <a:pPr lvl="1" marL="735520" indent="-282892" defTabSz="452627">
              <a:spcBef>
                <a:spcPts val="300"/>
              </a:spcBef>
              <a:defRPr sz="1584"/>
            </a:pPr>
            <a:r>
              <a:t>Upplýsing og skuldbinding stefnuráðandi aðila að styðja framfarir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itle 1"/>
          <p:cNvSpPr txBox="1"/>
          <p:nvPr>
            <p:ph type="title"/>
          </p:nvPr>
        </p:nvSpPr>
        <p:spPr>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1. Forvarnir til að hindra fyrsta slag</a:t>
            </a:r>
            <a:br/>
            <a:r>
              <a:rPr sz="2400"/>
              <a:t>Fyrirmyndarstaða</a:t>
            </a:r>
          </a:p>
        </p:txBody>
      </p:sp>
      <p:sp>
        <p:nvSpPr>
          <p:cNvPr id="122" name="Content Placeholder 2"/>
          <p:cNvSpPr txBox="1"/>
          <p:nvPr>
            <p:ph type="body" idx="1"/>
          </p:nvPr>
        </p:nvSpPr>
        <p:spPr>
          <a:xfrm>
            <a:off x="457200" y="1600200"/>
            <a:ext cx="8229600" cy="4525963"/>
          </a:xfrm>
          <a:prstGeom prst="rect">
            <a:avLst/>
          </a:prstGeom>
        </p:spPr>
        <p:txBody>
          <a:bodyPr/>
          <a:lstStyle/>
          <a:p>
            <a:pPr>
              <a:spcBef>
                <a:spcPts val="400"/>
              </a:spcBef>
              <a:defRPr sz="2000"/>
            </a:pPr>
            <a:r>
              <a:t>Á verksviði heilsugæslu og lýðheilsuaðgerða</a:t>
            </a:r>
          </a:p>
          <a:p>
            <a:pPr>
              <a:spcBef>
                <a:spcPts val="400"/>
              </a:spcBef>
              <a:defRPr sz="2000"/>
            </a:pPr>
            <a:r>
              <a:t>Beinast að mörgum sömu áhættuþáttum og þeim sem orsaka aðra hjarta- og æðasjúkdóma og lífstílstengda sjúkdóma</a:t>
            </a:r>
          </a:p>
          <a:p>
            <a:pPr>
              <a:spcBef>
                <a:spcPts val="400"/>
              </a:spcBef>
              <a:defRPr sz="2000"/>
            </a:pPr>
            <a:r>
              <a:t>Aðgerðir sem stuðla að heilbrigðum lífsstíl einstaklinga og félagslegum-, efnahagslegum- og menntunarlegum þáttum</a:t>
            </a:r>
          </a:p>
          <a:p>
            <a:pPr>
              <a:spcBef>
                <a:spcPts val="400"/>
              </a:spcBef>
              <a:defRPr sz="2000"/>
            </a:pPr>
            <a:r>
              <a:t>Tíu áhættuþættir: háþrýstingur, reykingar, blóðfituröskun, óheilnæmt mataræði, hreyfingarleysi, offita, sykursýki, hjartasjúkdómar (t.d. gáttatif), óhófleg áfengisneysla og sálfélagslegir þættir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itle 1"/>
          <p:cNvSpPr txBox="1"/>
          <p:nvPr>
            <p:ph type="title"/>
          </p:nvPr>
        </p:nvSpPr>
        <p:spPr>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1. Forvarnir til að hindra fyrsta slag</a:t>
            </a:r>
            <a:br/>
            <a:r>
              <a:rPr sz="2400"/>
              <a:t>Fyrirmyndarstaða</a:t>
            </a:r>
          </a:p>
        </p:txBody>
      </p:sp>
      <p:sp>
        <p:nvSpPr>
          <p:cNvPr id="125" name="Content Placeholder 2"/>
          <p:cNvSpPr txBox="1"/>
          <p:nvPr>
            <p:ph type="body" idx="1"/>
          </p:nvPr>
        </p:nvSpPr>
        <p:spPr>
          <a:xfrm>
            <a:off x="457200" y="1600200"/>
            <a:ext cx="8229600" cy="4525963"/>
          </a:xfrm>
          <a:prstGeom prst="rect">
            <a:avLst/>
          </a:prstGeom>
        </p:spPr>
        <p:txBody>
          <a:bodyPr/>
          <a:lstStyle/>
          <a:p>
            <a:pPr>
              <a:spcBef>
                <a:spcPts val="400"/>
              </a:spcBef>
              <a:defRPr sz="2000"/>
            </a:pPr>
            <a:r>
              <a:t>Áhættugreining hjá 40-75 ára einstaklingum - SCORE og SCORE-OP</a:t>
            </a:r>
          </a:p>
          <a:p>
            <a:pPr>
              <a:spcBef>
                <a:spcPts val="400"/>
              </a:spcBef>
              <a:defRPr sz="2000"/>
            </a:pPr>
            <a:r>
              <a:t>Skimun áhættuþátta</a:t>
            </a:r>
          </a:p>
          <a:p>
            <a:pPr>
              <a:spcBef>
                <a:spcPts val="400"/>
              </a:spcBef>
              <a:defRPr sz="2000"/>
            </a:pPr>
            <a:r>
              <a:t>Auka vitund</a:t>
            </a:r>
          </a:p>
          <a:p>
            <a:pPr>
              <a:spcBef>
                <a:spcPts val="400"/>
              </a:spcBef>
              <a:defRPr sz="2000"/>
            </a:pPr>
            <a:r>
              <a:t>Heilsuefling - eHealth og mHealth</a:t>
            </a:r>
          </a:p>
          <a:p>
            <a:pPr>
              <a:spcBef>
                <a:spcPts val="400"/>
              </a:spcBef>
              <a:defRPr sz="2000"/>
            </a:pPr>
            <a:r>
              <a:t>Beinast að einstaklingum, hópum og öllu samfélaginu</a:t>
            </a:r>
          </a:p>
          <a:p>
            <a:pPr>
              <a:spcBef>
                <a:spcPts val="400"/>
              </a:spcBef>
              <a:defRPr sz="2000"/>
            </a:pPr>
            <a:r>
              <a:t>Ættu einnig að beinast að einstaklingum með lága- og meðalmikla áhættu fyrir slagi</a:t>
            </a:r>
          </a:p>
          <a:p>
            <a:pPr>
              <a:spcBef>
                <a:spcPts val="400"/>
              </a:spcBef>
              <a:defRPr sz="2000"/>
            </a:pPr>
            <a:r>
              <a:t>Einstaklingar með síðri félagslega- og efnahagslega stöðu</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w="9525">
            <a:solidFill>
              <a:srgbClr val="4A7EBB"/>
            </a:solidFill>
            <a:round/>
          </a:ln>
          <a:effectLst>
            <a:outerShdw sx="100000" sy="100000" kx="0" ky="0" algn="b" rotWithShape="0" blurRad="38100" dist="20000" dir="5400000">
              <a:srgbClr val="000000">
                <a:alpha val="38000"/>
              </a:srgbClr>
            </a:outerShdw>
          </a:effectLst>
        </p:spPr>
        <p:txBody>
          <a:bodyPr/>
          <a:lstStyle/>
          <a:p>
            <a:pPr>
              <a:defRPr sz="3200"/>
            </a:pPr>
            <a:r>
              <a:t>1. Forvarnir til að hindra fyrsta slag</a:t>
            </a:r>
            <a:br/>
            <a:r>
              <a:rPr sz="2400"/>
              <a:t>Markmið SAP-E</a:t>
            </a:r>
          </a:p>
        </p:txBody>
      </p:sp>
      <p:sp>
        <p:nvSpPr>
          <p:cNvPr id="128" name="Content Placeholder 2"/>
          <p:cNvSpPr txBox="1"/>
          <p:nvPr>
            <p:ph type="body" idx="1"/>
          </p:nvPr>
        </p:nvSpPr>
        <p:spPr>
          <a:xfrm>
            <a:off x="457200" y="1600200"/>
            <a:ext cx="8229600" cy="4525963"/>
          </a:xfrm>
          <a:prstGeom prst="rect">
            <a:avLst/>
          </a:prstGeom>
        </p:spPr>
        <p:txBody>
          <a:bodyPr/>
          <a:lstStyle/>
          <a:p>
            <a:pPr>
              <a:spcBef>
                <a:spcPts val="400"/>
              </a:spcBef>
              <a:defRPr sz="2000"/>
            </a:pPr>
            <a:r>
              <a:t>Að tryggja aðgengi einstaklinga í evrópu að meðferðum til að hindra fyrsta slag og grundvalla meðferð á betri og meir einstaklingsmiðaðri áhættuspá</a:t>
            </a:r>
          </a:p>
          <a:p>
            <a:pPr>
              <a:spcBef>
                <a:spcPts val="400"/>
              </a:spcBef>
              <a:defRPr sz="2000"/>
            </a:pPr>
            <a:r>
              <a:t>Innleiða að fullu í öllum löndum fjölþátta lýðheilsuaðgerðir sem hvetja til og stuðla að heilbrigðum lífsstíl og draga úr umhverfis-, félagslegum-, efnahagslegum- og menntunarlegum þáttum sem auka hættu á slagi.</a:t>
            </a:r>
          </a:p>
          <a:p>
            <a:pPr>
              <a:spcBef>
                <a:spcPts val="400"/>
              </a:spcBef>
              <a:defRPr sz="2000"/>
            </a:pPr>
            <a:r>
              <a:t>Gera skimanir og meðferðir sem byggja á gagnreyndum vísindum gegn áhættuþáttum aðgengilegar í evrópulöndum</a:t>
            </a:r>
          </a:p>
          <a:p>
            <a:pPr>
              <a:spcBef>
                <a:spcPts val="400"/>
              </a:spcBef>
              <a:defRPr sz="2000"/>
            </a:pPr>
            <a:r>
              <a:t>Greina og ná stjórn á blóðþrýstingi hjá 80% einstaklinga með háþrýsting í evrópu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