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1"/>
  </p:sldMasterIdLst>
  <p:notesMasterIdLst>
    <p:notesMasterId r:id="rId32"/>
  </p:notesMasterIdLst>
  <p:sldIdLst>
    <p:sldId id="256" r:id="rId2"/>
    <p:sldId id="265" r:id="rId3"/>
    <p:sldId id="313" r:id="rId4"/>
    <p:sldId id="324" r:id="rId5"/>
    <p:sldId id="316" r:id="rId6"/>
    <p:sldId id="314" r:id="rId7"/>
    <p:sldId id="325" r:id="rId8"/>
    <p:sldId id="323" r:id="rId9"/>
    <p:sldId id="315" r:id="rId10"/>
    <p:sldId id="326" r:id="rId11"/>
    <p:sldId id="317" r:id="rId12"/>
    <p:sldId id="327" r:id="rId13"/>
    <p:sldId id="318" r:id="rId14"/>
    <p:sldId id="329" r:id="rId15"/>
    <p:sldId id="330" r:id="rId16"/>
    <p:sldId id="331" r:id="rId17"/>
    <p:sldId id="328" r:id="rId18"/>
    <p:sldId id="319" r:id="rId19"/>
    <p:sldId id="333" r:id="rId20"/>
    <p:sldId id="334" r:id="rId21"/>
    <p:sldId id="332" r:id="rId22"/>
    <p:sldId id="320" r:id="rId23"/>
    <p:sldId id="336" r:id="rId24"/>
    <p:sldId id="335" r:id="rId25"/>
    <p:sldId id="321" r:id="rId26"/>
    <p:sldId id="338" r:id="rId27"/>
    <p:sldId id="337" r:id="rId28"/>
    <p:sldId id="257" r:id="rId29"/>
    <p:sldId id="258" r:id="rId30"/>
    <p:sldId id="25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7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5994" autoAdjust="0"/>
  </p:normalViewPr>
  <p:slideViewPr>
    <p:cSldViewPr snapToGrid="0" snapToObjects="1">
      <p:cViewPr>
        <p:scale>
          <a:sx n="85" d="100"/>
          <a:sy n="85" d="100"/>
        </p:scale>
        <p:origin x="-1560" y="-560"/>
      </p:cViewPr>
      <p:guideLst>
        <p:guide orient="horz" pos="2160"/>
        <p:guide pos="2880"/>
      </p:guideLst>
    </p:cSldViewPr>
  </p:slideViewPr>
  <p:outlineViewPr>
    <p:cViewPr>
      <p:scale>
        <a:sx n="33" d="100"/>
        <a:sy n="33" d="100"/>
      </p:scale>
      <p:origin x="8" y="533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A8F17-85CC-FD45-8DD2-3AC3D340753F}" type="datetimeFigureOut">
              <a:rPr lang="en-US" smtClean="0"/>
              <a:t>1/15/21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D31763-FA51-D54D-B0E3-36FBDABDD971}" type="slidenum">
              <a:rPr lang="en-US" smtClean="0"/>
              <a:t>‹#›</a:t>
            </a:fld>
            <a:endParaRPr lang="en-US"/>
          </a:p>
        </p:txBody>
      </p:sp>
    </p:spTree>
    <p:extLst>
      <p:ext uri="{BB962C8B-B14F-4D97-AF65-F5344CB8AC3E}">
        <p14:creationId xmlns:p14="http://schemas.microsoft.com/office/powerpoint/2010/main" val="1620181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31763-FA51-D54D-B0E3-36FBDABDD971}" type="slidenum">
              <a:rPr lang="en-US" smtClean="0"/>
              <a:t>23</a:t>
            </a:fld>
            <a:endParaRPr lang="en-US"/>
          </a:p>
        </p:txBody>
      </p:sp>
    </p:spTree>
    <p:extLst>
      <p:ext uri="{BB962C8B-B14F-4D97-AF65-F5344CB8AC3E}">
        <p14:creationId xmlns:p14="http://schemas.microsoft.com/office/powerpoint/2010/main" val="287575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s-I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a:t>Click to edit Master subtitle style</a:t>
            </a:r>
            <a:endParaRPr lang="en-US"/>
          </a:p>
        </p:txBody>
      </p:sp>
      <p:sp>
        <p:nvSpPr>
          <p:cNvPr id="4" name="Date Placeholder 3"/>
          <p:cNvSpPr>
            <a:spLocks noGrp="1"/>
          </p:cNvSpPr>
          <p:nvPr>
            <p:ph type="dt" sz="half" idx="10"/>
          </p:nvPr>
        </p:nvSpPr>
        <p:spPr/>
        <p:txBody>
          <a:bodyPr/>
          <a:lstStyle/>
          <a:p>
            <a:fld id="{5017C8B3-C601-A447-848B-10A62C3576D0}"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extLst>
      <p:ext uri="{BB962C8B-B14F-4D97-AF65-F5344CB8AC3E}">
        <p14:creationId xmlns:p14="http://schemas.microsoft.com/office/powerpoint/2010/main" val="221445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5017C8B3-C601-A447-848B-10A62C3576D0}"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120567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s-I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5017C8B3-C601-A447-848B-10A62C3576D0}"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1619222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idx="1"/>
          </p:nvPr>
        </p:nvSpPr>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10"/>
          </p:nvPr>
        </p:nvSpPr>
        <p:spPr/>
        <p:txBody>
          <a:bodyPr/>
          <a:lstStyle/>
          <a:p>
            <a:fld id="{5017C8B3-C601-A447-848B-10A62C3576D0}"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8186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s-I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a:t>Click to edit Master text styles</a:t>
            </a:r>
          </a:p>
        </p:txBody>
      </p:sp>
      <p:sp>
        <p:nvSpPr>
          <p:cNvPr id="4" name="Date Placeholder 3"/>
          <p:cNvSpPr>
            <a:spLocks noGrp="1"/>
          </p:cNvSpPr>
          <p:nvPr>
            <p:ph type="dt" sz="half" idx="10"/>
          </p:nvPr>
        </p:nvSpPr>
        <p:spPr/>
        <p:txBody>
          <a:bodyPr/>
          <a:lstStyle/>
          <a:p>
            <a:fld id="{5017C8B3-C601-A447-848B-10A62C3576D0}"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27004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Date Placeholder 4"/>
          <p:cNvSpPr>
            <a:spLocks noGrp="1"/>
          </p:cNvSpPr>
          <p:nvPr>
            <p:ph type="dt" sz="half" idx="10"/>
          </p:nvPr>
        </p:nvSpPr>
        <p:spPr/>
        <p:txBody>
          <a:bodyPr/>
          <a:lstStyle/>
          <a:p>
            <a:fld id="{5017C8B3-C601-A447-848B-10A62C3576D0}"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346790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7" name="Date Placeholder 6"/>
          <p:cNvSpPr>
            <a:spLocks noGrp="1"/>
          </p:cNvSpPr>
          <p:nvPr>
            <p:ph type="dt" sz="half" idx="10"/>
          </p:nvPr>
        </p:nvSpPr>
        <p:spPr/>
        <p:txBody>
          <a:bodyPr/>
          <a:lstStyle/>
          <a:p>
            <a:fld id="{5017C8B3-C601-A447-848B-10A62C3576D0}" type="datetimeFigureOut">
              <a:rPr lang="en-US" smtClean="0"/>
              <a:t>1/15/21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356768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Click to edit Master title style</a:t>
            </a:r>
            <a:endParaRPr lang="en-US"/>
          </a:p>
        </p:txBody>
      </p:sp>
      <p:sp>
        <p:nvSpPr>
          <p:cNvPr id="3" name="Date Placeholder 2"/>
          <p:cNvSpPr>
            <a:spLocks noGrp="1"/>
          </p:cNvSpPr>
          <p:nvPr>
            <p:ph type="dt" sz="half" idx="10"/>
          </p:nvPr>
        </p:nvSpPr>
        <p:spPr/>
        <p:txBody>
          <a:bodyPr/>
          <a:lstStyle/>
          <a:p>
            <a:fld id="{5017C8B3-C601-A447-848B-10A62C3576D0}" type="datetimeFigureOut">
              <a:rPr lang="en-US" smtClean="0"/>
              <a:t>1/15/21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121517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7C8B3-C601-A447-848B-10A62C3576D0}" type="datetimeFigureOut">
              <a:rPr lang="en-US" smtClean="0"/>
              <a:t>1/15/21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408800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s-I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5017C8B3-C601-A447-848B-10A62C3576D0}"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extLst>
      <p:ext uri="{BB962C8B-B14F-4D97-AF65-F5344CB8AC3E}">
        <p14:creationId xmlns:p14="http://schemas.microsoft.com/office/powerpoint/2010/main" val="11640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s-I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a:t>Click to edit Master text styles</a:t>
            </a:r>
          </a:p>
        </p:txBody>
      </p:sp>
      <p:sp>
        <p:nvSpPr>
          <p:cNvPr id="5" name="Date Placeholder 4"/>
          <p:cNvSpPr>
            <a:spLocks noGrp="1"/>
          </p:cNvSpPr>
          <p:nvPr>
            <p:ph type="dt" sz="half" idx="10"/>
          </p:nvPr>
        </p:nvSpPr>
        <p:spPr/>
        <p:txBody>
          <a:bodyPr/>
          <a:lstStyle/>
          <a:p>
            <a:fld id="{5017C8B3-C601-A447-848B-10A62C3576D0}"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16B50-267C-8D4E-822F-7E3B62EFC85D}" type="slidenum">
              <a:rPr lang="en-US" smtClean="0"/>
              <a:t>‹#›</a:t>
            </a:fld>
            <a:endParaRPr lang="en-US"/>
          </a:p>
        </p:txBody>
      </p:sp>
    </p:spTree>
    <p:extLst>
      <p:ext uri="{BB962C8B-B14F-4D97-AF65-F5344CB8AC3E}">
        <p14:creationId xmlns:p14="http://schemas.microsoft.com/office/powerpoint/2010/main" val="111021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s-I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C8B3-C601-A447-848B-10A62C3576D0}" type="datetimeFigureOut">
              <a:rPr lang="en-US" smtClean="0"/>
              <a:t>1/15/21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16B50-267C-8D4E-822F-7E3B62EFC85D}" type="slidenum">
              <a:rPr lang="en-US" smtClean="0"/>
              <a:t>‹#›</a:t>
            </a:fld>
            <a:endParaRPr lang="en-US"/>
          </a:p>
        </p:txBody>
      </p:sp>
    </p:spTree>
    <p:extLst>
      <p:ext uri="{BB962C8B-B14F-4D97-AF65-F5344CB8AC3E}">
        <p14:creationId xmlns:p14="http://schemas.microsoft.com/office/powerpoint/2010/main" val="384066806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journals.sagepub.com/doi/pdf/10.1177/2396987318808719"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is-IS" noProof="1"/>
              <a:t>Aðgerðaráætlun gegn slagi í Evrópu</a:t>
            </a:r>
            <a:br>
              <a:rPr lang="is-IS" noProof="1"/>
            </a:br>
            <a:r>
              <a:rPr lang="is-IS" sz="3600" noProof="1"/>
              <a:t>Kynning</a:t>
            </a:r>
          </a:p>
        </p:txBody>
      </p:sp>
      <p:sp>
        <p:nvSpPr>
          <p:cNvPr id="3" name="Subtitle 2"/>
          <p:cNvSpPr>
            <a:spLocks noGrp="1"/>
          </p:cNvSpPr>
          <p:nvPr>
            <p:ph type="subTitle" idx="1"/>
          </p:nvPr>
        </p:nvSpPr>
        <p:spPr/>
        <p:txBody>
          <a:bodyPr/>
          <a:lstStyle/>
          <a:p>
            <a:r>
              <a:rPr lang="is-IS" noProof="1"/>
              <a:t>Björn Logi Þórarinsson</a:t>
            </a:r>
          </a:p>
          <a:p>
            <a:r>
              <a:rPr lang="is-IS" sz="2400" noProof="1"/>
              <a:t>Sérfræðingur í almennum lyflækningum og taugalækningum</a:t>
            </a:r>
          </a:p>
        </p:txBody>
      </p:sp>
      <p:pic>
        <p:nvPicPr>
          <p:cNvPr id="4" name="Picture 3" descr="ESO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64" y="5761230"/>
            <a:ext cx="1704788" cy="834941"/>
          </a:xfrm>
          <a:prstGeom prst="rect">
            <a:avLst/>
          </a:prstGeom>
          <a:ln w="19050" cmpd="sng">
            <a:noFill/>
          </a:ln>
        </p:spPr>
      </p:pic>
      <p:pic>
        <p:nvPicPr>
          <p:cNvPr id="6" name="Picture 5" descr="SAF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861" y="5935978"/>
            <a:ext cx="1660339" cy="627745"/>
          </a:xfrm>
          <a:prstGeom prst="rect">
            <a:avLst/>
          </a:prstGeom>
        </p:spPr>
      </p:pic>
    </p:spTree>
    <p:extLst>
      <p:ext uri="{BB962C8B-B14F-4D97-AF65-F5344CB8AC3E}">
        <p14:creationId xmlns:p14="http://schemas.microsoft.com/office/powerpoint/2010/main" val="425543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0303"/>
          </a:xfrm>
        </p:spPr>
        <p:style>
          <a:lnRef idx="1">
            <a:schemeClr val="accent1"/>
          </a:lnRef>
          <a:fillRef idx="2">
            <a:schemeClr val="accent1"/>
          </a:fillRef>
          <a:effectRef idx="1">
            <a:schemeClr val="accent1"/>
          </a:effectRef>
          <a:fontRef idx="minor">
            <a:schemeClr val="dk1"/>
          </a:fontRef>
        </p:style>
        <p:txBody>
          <a:bodyPr>
            <a:normAutofit/>
          </a:bodyPr>
          <a:lstStyle/>
          <a:p>
            <a:r>
              <a:rPr lang="is-IS" sz="3200" noProof="1"/>
              <a:t>2. Skipulagning slagþjónustu</a:t>
            </a:r>
            <a:br>
              <a:rPr lang="is-IS" sz="3200" noProof="1"/>
            </a:br>
            <a:r>
              <a:rPr lang="is-IS" sz="2400" noProof="1"/>
              <a:t>Markmið SAP-E</a:t>
            </a:r>
            <a:endParaRPr lang="is-IS" sz="3200" noProof="1"/>
          </a:p>
        </p:txBody>
      </p:sp>
      <p:sp>
        <p:nvSpPr>
          <p:cNvPr id="3" name="Content Placeholder 2"/>
          <p:cNvSpPr>
            <a:spLocks noGrp="1"/>
          </p:cNvSpPr>
          <p:nvPr>
            <p:ph idx="1"/>
          </p:nvPr>
        </p:nvSpPr>
        <p:spPr/>
        <p:txBody>
          <a:bodyPr>
            <a:noAutofit/>
          </a:bodyPr>
          <a:lstStyle/>
          <a:p>
            <a:pPr lvl="0"/>
            <a:r>
              <a:rPr lang="is-IS" sz="1800" noProof="1"/>
              <a:t>Stofna þarf fagfélög og stuðningssamtök gegn slagi í öllum löndum evrópu, sem starfa náið með ábyrgum stofnunum í að þróa, innleiða og endurskoða innlenda áætlun fyrir slag – Landsáætlun fyrir slag </a:t>
            </a:r>
          </a:p>
          <a:p>
            <a:pPr lvl="0"/>
            <a:r>
              <a:rPr lang="is-IS" sz="1800" noProof="1"/>
              <a:t>Að gagnreyndir ferlar sem séu hafðir að leiðarljósi í slagþjónustu og umsjá sem nái yfir alla meðferðarkeðjuna og fyrir alla íbúa</a:t>
            </a:r>
          </a:p>
          <a:p>
            <a:pPr lvl="0"/>
            <a:r>
              <a:rPr lang="is-IS" sz="1800" noProof="1"/>
              <a:t>Þessir þjónustuferlar séu skildir af almenningi og aðlagaðir að svæðisbundnum aðstæðum til að tryggja jafnan aðgang að slagþjónustu óháð eiginleikum sjúklinga búsetu og tíma veikinda</a:t>
            </a:r>
          </a:p>
          <a:p>
            <a:pPr lvl="0"/>
            <a:r>
              <a:rPr lang="is-IS" sz="1800" noProof="1"/>
              <a:t>Stjórn og veiting slagþjónustu sé á höndum einstaklinga og teyma með hæfni. Þannig séu áætlanir um nýliðun fagfólks og þjálfun hluti slagáætlunar í hverju landi</a:t>
            </a:r>
          </a:p>
          <a:p>
            <a:r>
              <a:rPr lang="is-IS" sz="1800" noProof="1"/>
              <a:t>Allar slageiningar og aðrir veitendur slagþjónustu gangist undir reglubundna viðurkenningu eða jafngildu útektarferli til að tryggja  gæðaumbætur í þjónustu</a:t>
            </a:r>
          </a:p>
        </p:txBody>
      </p:sp>
    </p:spTree>
    <p:extLst>
      <p:ext uri="{BB962C8B-B14F-4D97-AF65-F5344CB8AC3E}">
        <p14:creationId xmlns:p14="http://schemas.microsoft.com/office/powerpoint/2010/main" val="138312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0303"/>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3. Meðferð bráðs slags</a:t>
            </a:r>
            <a:br>
              <a:rPr lang="is-IS" sz="3200" noProof="1"/>
            </a:br>
            <a:r>
              <a:rPr lang="is-IS" sz="2400" noProof="1"/>
              <a:t>Fyrirmyndarstaða</a:t>
            </a:r>
          </a:p>
        </p:txBody>
      </p:sp>
      <p:sp>
        <p:nvSpPr>
          <p:cNvPr id="3" name="Content Placeholder 2"/>
          <p:cNvSpPr>
            <a:spLocks noGrp="1"/>
          </p:cNvSpPr>
          <p:nvPr>
            <p:ph idx="1"/>
          </p:nvPr>
        </p:nvSpPr>
        <p:spPr/>
        <p:txBody>
          <a:bodyPr>
            <a:normAutofit/>
          </a:bodyPr>
          <a:lstStyle/>
          <a:p>
            <a:r>
              <a:rPr lang="is-IS" sz="2000" noProof="1"/>
              <a:t>Veita gagnreynda meðferð með aspirin, clopidogrel, statin lyfjum, segaleysandi- og segabrotnámsmeðferð, auk þrýstingsléttandi aðgerða á höfuðkúpu</a:t>
            </a:r>
          </a:p>
          <a:p>
            <a:r>
              <a:rPr lang="is-IS" sz="2000" noProof="1"/>
              <a:t>Slagmeðferð á að veita á sérhæfðum slageiningum</a:t>
            </a:r>
          </a:p>
          <a:p>
            <a:pPr lvl="0"/>
            <a:r>
              <a:rPr lang="is-IS" sz="2000" noProof="1"/>
              <a:t>Veita skjótt og tafarlaust segaleysandi- og segabrottnámsmeðferð ef ábending</a:t>
            </a:r>
          </a:p>
          <a:p>
            <a:pPr lvl="0"/>
            <a:r>
              <a:rPr lang="is-IS" sz="2000" noProof="1"/>
              <a:t>Tryggja aðgang að CT perfusion og MR DWI/FLAIR til að geta veitt völdum sjúklingum sem vakna með slag eða eru utan hefðbundins tímaramma segaleysandi- og segabrotnámsmeðferð</a:t>
            </a:r>
          </a:p>
          <a:p>
            <a:pPr lvl="0"/>
            <a:r>
              <a:rPr lang="is-IS" sz="2000" noProof="1"/>
              <a:t>SAH vegna aneurisma blæðingar - EVT og nimodipin </a:t>
            </a:r>
          </a:p>
        </p:txBody>
      </p:sp>
    </p:spTree>
    <p:extLst>
      <p:ext uri="{BB962C8B-B14F-4D97-AF65-F5344CB8AC3E}">
        <p14:creationId xmlns:p14="http://schemas.microsoft.com/office/powerpoint/2010/main" val="229640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0303"/>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3. Meðferð bráðs slags</a:t>
            </a:r>
            <a:br>
              <a:rPr lang="is-IS" sz="3200" noProof="1"/>
            </a:br>
            <a:r>
              <a:rPr lang="is-IS" sz="2400" noProof="1"/>
              <a:t>Markmið SAP-E</a:t>
            </a:r>
          </a:p>
        </p:txBody>
      </p:sp>
      <p:sp>
        <p:nvSpPr>
          <p:cNvPr id="3" name="Content Placeholder 2"/>
          <p:cNvSpPr>
            <a:spLocks noGrp="1"/>
          </p:cNvSpPr>
          <p:nvPr>
            <p:ph idx="1"/>
          </p:nvPr>
        </p:nvSpPr>
        <p:spPr>
          <a:xfrm>
            <a:off x="457200" y="1600200"/>
            <a:ext cx="8229600" cy="4790017"/>
          </a:xfrm>
        </p:spPr>
        <p:txBody>
          <a:bodyPr>
            <a:normAutofit/>
          </a:bodyPr>
          <a:lstStyle/>
          <a:p>
            <a:pPr lvl="0"/>
            <a:r>
              <a:rPr lang="is-IS" sz="1800" noProof="1"/>
              <a:t>Veita a.m.k. 90% sjúklinga með slag meðferð á slageiningu sem fyrsta viðkomustaðs</a:t>
            </a:r>
          </a:p>
          <a:p>
            <a:pPr lvl="0"/>
            <a:r>
              <a:rPr lang="is-IS" sz="1800" noProof="1"/>
              <a:t>Tryggja aðgang að enduropnunarmeðferð (segaleysandi- og segabrotnámsmeðferð) fyrir a.m.k. 95% sjúklinga sem hafa ábendingu fyrir slíkri meðferð</a:t>
            </a:r>
          </a:p>
          <a:p>
            <a:pPr lvl="0"/>
            <a:r>
              <a:rPr lang="is-IS" sz="1800" noProof="1"/>
              <a:t>Stytta miðgildi tímans sem líður frá upphafi slags að gjöf segaleysandi meðferðar undir 120 mín og undir 200 mín við veitingu segabrottnámsmeðferðar </a:t>
            </a:r>
          </a:p>
          <a:p>
            <a:pPr lvl="0"/>
            <a:r>
              <a:rPr lang="is-IS" sz="1800" noProof="1"/>
              <a:t>Meðhöndla a.m.k. 15% sjúklinga í öllum löndum evrópu sem veikjast af blóðþurrðarslagi með segaleysandi meðferð og 5% með segabrottnámsmeðferð</a:t>
            </a:r>
          </a:p>
          <a:p>
            <a:pPr lvl="0"/>
            <a:r>
              <a:rPr lang="is-IS" sz="1800" noProof="1"/>
              <a:t>Í kjölfar heilablæðinga (ICH):</a:t>
            </a:r>
          </a:p>
          <a:p>
            <a:pPr lvl="1"/>
            <a:r>
              <a:rPr lang="is-IS" sz="1600" noProof="1"/>
              <a:t>Lækka dánartíðni undir 25% á fyrsta mánuði</a:t>
            </a:r>
          </a:p>
          <a:p>
            <a:pPr lvl="1"/>
            <a:r>
              <a:rPr lang="is-IS" sz="1600" noProof="1"/>
              <a:t>hækka tíðni góðrar functional outcome yfir 50%</a:t>
            </a:r>
          </a:p>
          <a:p>
            <a:pPr lvl="0"/>
            <a:r>
              <a:rPr lang="is-IS" sz="1800" noProof="1"/>
              <a:t>Í kjölfar SAH:</a:t>
            </a:r>
          </a:p>
          <a:p>
            <a:pPr lvl="1"/>
            <a:r>
              <a:rPr lang="is-IS" sz="1600" noProof="1"/>
              <a:t>Lækka dánartíðni undir 25% á fyrsta mánuði</a:t>
            </a:r>
          </a:p>
          <a:p>
            <a:pPr lvl="1"/>
            <a:r>
              <a:rPr lang="is-IS" sz="1600" noProof="1"/>
              <a:t> hækka tíðni góðrar functional outcome yfir 50%</a:t>
            </a:r>
          </a:p>
        </p:txBody>
      </p:sp>
    </p:spTree>
    <p:extLst>
      <p:ext uri="{BB962C8B-B14F-4D97-AF65-F5344CB8AC3E}">
        <p14:creationId xmlns:p14="http://schemas.microsoft.com/office/powerpoint/2010/main" val="176425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4. Fyrirbyggjandi meðferð í kjölfar slags</a:t>
            </a:r>
            <a:br>
              <a:rPr lang="is-IS" sz="3200" noProof="1"/>
            </a:br>
            <a:r>
              <a:rPr lang="is-IS" sz="2400" noProof="1"/>
              <a:t>Fyrirmyndarstaða</a:t>
            </a:r>
          </a:p>
        </p:txBody>
      </p:sp>
      <p:sp>
        <p:nvSpPr>
          <p:cNvPr id="3" name="Content Placeholder 2"/>
          <p:cNvSpPr>
            <a:spLocks noGrp="1"/>
          </p:cNvSpPr>
          <p:nvPr>
            <p:ph idx="1"/>
          </p:nvPr>
        </p:nvSpPr>
        <p:spPr>
          <a:xfrm>
            <a:off x="457200" y="1600200"/>
            <a:ext cx="8229600" cy="4866032"/>
          </a:xfrm>
        </p:spPr>
        <p:txBody>
          <a:bodyPr>
            <a:normAutofit/>
          </a:bodyPr>
          <a:lstStyle/>
          <a:p>
            <a:r>
              <a:rPr lang="is-IS" sz="2000" noProof="1"/>
              <a:t>Að hindra endurslag, TIA og aðra æðasjúkdóma (lækka líkur um 80%</a:t>
            </a:r>
          </a:p>
          <a:p>
            <a:r>
              <a:rPr lang="is-IS" sz="2000" noProof="1"/>
              <a:t>Hefja á rannsoknir og meðferð á slageiningu og forvarnir að ná út lífið í nærumhverfi</a:t>
            </a:r>
          </a:p>
          <a:p>
            <a:r>
              <a:rPr lang="is-IS" sz="2000" noProof="1"/>
              <a:t>Hindra fylgikvilla slags, ss skerðingu á vitrænni getu eða heilabilun, geðvandamálum, þreytu eða slæmum lífsgæðum </a:t>
            </a:r>
          </a:p>
          <a:p>
            <a:r>
              <a:rPr lang="is-IS" sz="2000" noProof="1"/>
              <a:t>Leiðbeiningar hjá ESO og í einstökum löndum séu uppfærðar reglulega</a:t>
            </a:r>
          </a:p>
          <a:p>
            <a:r>
              <a:rPr lang="is-IS" sz="2000" noProof="1"/>
              <a:t>Tryggja aðgengi sjúklinga að rannsóknum og meðferðum</a:t>
            </a:r>
          </a:p>
          <a:p>
            <a:r>
              <a:rPr lang="is-IS" sz="2000" noProof="1"/>
              <a:t>Innleiða leiðbeiningar og verkferla í daglegt starf til að tryggja réttlæti og jafnrétti í meðferð sjúklinga</a:t>
            </a:r>
            <a:endParaRPr lang="is-IS" noProof="1"/>
          </a:p>
          <a:p>
            <a:pPr lvl="0"/>
            <a:endParaRPr lang="is-IS" noProof="1"/>
          </a:p>
        </p:txBody>
      </p:sp>
    </p:spTree>
    <p:extLst>
      <p:ext uri="{BB962C8B-B14F-4D97-AF65-F5344CB8AC3E}">
        <p14:creationId xmlns:p14="http://schemas.microsoft.com/office/powerpoint/2010/main" val="1407205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4. Fyrirbyggjandi meðferð í kjölfar slags</a:t>
            </a:r>
            <a:br>
              <a:rPr lang="is-IS" sz="3200" noProof="1"/>
            </a:br>
            <a:r>
              <a:rPr lang="is-IS" sz="2400" noProof="1"/>
              <a:t>Fyrirmyndarstaða</a:t>
            </a:r>
            <a:endParaRPr lang="is-IS" sz="3200" noProof="1"/>
          </a:p>
        </p:txBody>
      </p:sp>
      <p:sp>
        <p:nvSpPr>
          <p:cNvPr id="3" name="Content Placeholder 2"/>
          <p:cNvSpPr>
            <a:spLocks noGrp="1"/>
          </p:cNvSpPr>
          <p:nvPr>
            <p:ph idx="1"/>
          </p:nvPr>
        </p:nvSpPr>
        <p:spPr>
          <a:xfrm>
            <a:off x="457200" y="1689847"/>
            <a:ext cx="8229600" cy="506505"/>
          </a:xfrm>
        </p:spPr>
        <p:txBody>
          <a:bodyPr>
            <a:normAutofit/>
          </a:bodyPr>
          <a:lstStyle/>
          <a:p>
            <a:pPr marL="0" indent="0">
              <a:buNone/>
            </a:pPr>
            <a:r>
              <a:rPr lang="is-IS" sz="1800" noProof="1"/>
              <a:t>Rannsóknir á slagi, áhættuþáttum og orsökum á að byggja á staðbundnum verkferlum</a:t>
            </a:r>
          </a:p>
        </p:txBody>
      </p:sp>
      <p:pic>
        <p:nvPicPr>
          <p:cNvPr id="4" name="Picture 3" descr="Screen Shot 2021-01-05 at 11.43.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81" y="2426119"/>
            <a:ext cx="8200073" cy="4438134"/>
          </a:xfrm>
          <a:prstGeom prst="rect">
            <a:avLst/>
          </a:prstGeom>
        </p:spPr>
      </p:pic>
    </p:spTree>
    <p:extLst>
      <p:ext uri="{BB962C8B-B14F-4D97-AF65-F5344CB8AC3E}">
        <p14:creationId xmlns:p14="http://schemas.microsoft.com/office/powerpoint/2010/main" val="2617448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4. Fyrirbyggjandi meðferð í kjölfar slags</a:t>
            </a:r>
            <a:br>
              <a:rPr lang="is-IS" sz="3200" noProof="1"/>
            </a:br>
            <a:r>
              <a:rPr lang="is-IS" sz="2400" noProof="1"/>
              <a:t>Fyrirmyndarstaða</a:t>
            </a:r>
          </a:p>
        </p:txBody>
      </p:sp>
      <p:sp>
        <p:nvSpPr>
          <p:cNvPr id="3" name="Content Placeholder 2"/>
          <p:cNvSpPr>
            <a:spLocks noGrp="1"/>
          </p:cNvSpPr>
          <p:nvPr>
            <p:ph idx="1"/>
          </p:nvPr>
        </p:nvSpPr>
        <p:spPr>
          <a:xfrm>
            <a:off x="457200" y="1417638"/>
            <a:ext cx="8229600" cy="5261068"/>
          </a:xfrm>
        </p:spPr>
        <p:txBody>
          <a:bodyPr>
            <a:noAutofit/>
          </a:bodyPr>
          <a:lstStyle/>
          <a:p>
            <a:pPr marL="0" indent="0">
              <a:buNone/>
            </a:pPr>
            <a:r>
              <a:rPr lang="is-IS" sz="1800" noProof="1"/>
              <a:t>Inngrip og meðferð við slag</a:t>
            </a:r>
          </a:p>
          <a:p>
            <a:r>
              <a:rPr lang="is-IS" sz="1800" noProof="1"/>
              <a:t>Greining áhættuþátta:</a:t>
            </a:r>
          </a:p>
          <a:p>
            <a:pPr lvl="1"/>
            <a:r>
              <a:rPr lang="is-IS" sz="1600" noProof="1"/>
              <a:t>Lífstílstengdir áhættuþættir – einstaklingsmiðuð nálgun</a:t>
            </a:r>
          </a:p>
          <a:p>
            <a:pPr lvl="1"/>
            <a:r>
              <a:rPr lang="is-IS" sz="1600" noProof="1"/>
              <a:t>Áhættuþættir vegna undirliggjandi sjúkdóma – Meðferð skv. leiðbeiningum</a:t>
            </a:r>
          </a:p>
          <a:p>
            <a:pPr lvl="1"/>
            <a:r>
              <a:rPr lang="is-IS" sz="1600" noProof="1"/>
              <a:t>Meðhöndlanlegir áhættuþættir: óhollt mataræði, áfengis og tóbaksnotkun, eiturlyfjafíkn, offita, HTN, blóðfituröskun, AF, DM, kæfisvefn</a:t>
            </a:r>
          </a:p>
          <a:p>
            <a:pPr lvl="1"/>
            <a:r>
              <a:rPr lang="is-IS" sz="1600" noProof="1"/>
              <a:t>Skrá í þjóðarslagskrá áhættuþætti sjúklinga og meðferð sem þeir fá</a:t>
            </a:r>
          </a:p>
          <a:p>
            <a:r>
              <a:rPr lang="is-IS" sz="1800" noProof="1"/>
              <a:t>Lágmarks sjúklingaþjónusta: Fræðsla og lífstílsráðgjöf, meðferð við hækkuðum blóðþrýstingi, segahindrandi meðferð, statin og CEA ef það er ábending.</a:t>
            </a:r>
          </a:p>
          <a:p>
            <a:r>
              <a:rPr lang="is-IS" sz="1800" noProof="1"/>
              <a:t>Orsakagreina slag (AIS og ICH) til að hægt sé að veita viðeigandi meðferð til að fyrirbyggja endurslag</a:t>
            </a:r>
          </a:p>
          <a:p>
            <a:r>
              <a:rPr lang="is-IS" sz="1800" noProof="1"/>
              <a:t>Staðbundið gæðaeftirlit með árangri og fylgikvillum inngripa: CEA/CES, PFO og atrial appendage lokun</a:t>
            </a:r>
          </a:p>
          <a:p>
            <a:r>
              <a:rPr lang="is-IS" sz="1800" noProof="1"/>
              <a:t>Tryggja sjúklingum aðgengi að langtímaeftirfylgd </a:t>
            </a:r>
          </a:p>
          <a:p>
            <a:r>
              <a:rPr lang="is-IS" sz="1800" noProof="1"/>
              <a:t>Taka tillit til stöðu og óska sjúklinga við val á meðferð</a:t>
            </a:r>
          </a:p>
          <a:p>
            <a:r>
              <a:rPr lang="is-IS" sz="1800" noProof="1"/>
              <a:t>Rannsaka og meðhöndla aðra sjúkdóma: Hjarta- nýrna-, útæðasjúkdóma, þunglyndi og kvíða </a:t>
            </a:r>
          </a:p>
        </p:txBody>
      </p:sp>
    </p:spTree>
    <p:extLst>
      <p:ext uri="{BB962C8B-B14F-4D97-AF65-F5344CB8AC3E}">
        <p14:creationId xmlns:p14="http://schemas.microsoft.com/office/powerpoint/2010/main" val="364826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1-01-05 at 11.4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33" y="248189"/>
            <a:ext cx="7692494" cy="7236336"/>
          </a:xfrm>
          <a:prstGeom prst="rect">
            <a:avLst/>
          </a:prstGeom>
        </p:spPr>
      </p:pic>
    </p:spTree>
    <p:extLst>
      <p:ext uri="{BB962C8B-B14F-4D97-AF65-F5344CB8AC3E}">
        <p14:creationId xmlns:p14="http://schemas.microsoft.com/office/powerpoint/2010/main" val="21522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4. Fyrirbyggjandi meðferð í kjölfar slags</a:t>
            </a:r>
            <a:br>
              <a:rPr lang="is-IS" sz="3200" noProof="1"/>
            </a:br>
            <a:r>
              <a:rPr lang="is-IS" sz="2400" noProof="1"/>
              <a:t>Markmið SAP-E</a:t>
            </a:r>
            <a:endParaRPr lang="is-IS" sz="3200" noProof="1"/>
          </a:p>
        </p:txBody>
      </p:sp>
      <p:sp>
        <p:nvSpPr>
          <p:cNvPr id="3" name="Content Placeholder 2"/>
          <p:cNvSpPr>
            <a:spLocks noGrp="1"/>
          </p:cNvSpPr>
          <p:nvPr>
            <p:ph idx="1"/>
          </p:nvPr>
        </p:nvSpPr>
        <p:spPr>
          <a:xfrm>
            <a:off x="457200" y="1600200"/>
            <a:ext cx="8229600" cy="4866032"/>
          </a:xfrm>
        </p:spPr>
        <p:txBody>
          <a:bodyPr>
            <a:normAutofit/>
          </a:bodyPr>
          <a:lstStyle/>
          <a:p>
            <a:pPr lvl="0"/>
            <a:r>
              <a:rPr lang="is-IS" sz="2000" noProof="1"/>
              <a:t>Tryggja að fyrirbyggjandi meðferð í kjölfar slags sé hluti af Landsáætlun við slagi og að langtíma eftirfylgd sjúklinga sé tryggð í heilsugæslu/nærumhverfi</a:t>
            </a:r>
          </a:p>
          <a:p>
            <a:pPr lvl="0"/>
            <a:r>
              <a:rPr lang="is-IS" sz="2000" noProof="1"/>
              <a:t>Tryggja að a.m.k. 90% sjúklinga sem veikjast af slagsjúkdómum hitti slaglækni og hafi aðgang að rannsóknum og meðferðum til að hindra endurslag</a:t>
            </a:r>
          </a:p>
          <a:p>
            <a:pPr lvl="0"/>
            <a:r>
              <a:rPr lang="is-IS" sz="2000" noProof="1"/>
              <a:t>Tryggja aðgengi sjúklinga að lykilrannsóknum: TS (eða SÓ), ómun af hálslagæðum, EKG, 24 klst. HOLTER, hjartaómskoðunum (TTE og TEE), blóðrannsóknum ( blóðfitur, glúkósi, HbA1c, storkupróf, sökk, CRP og sjálfsmótefni)  </a:t>
            </a:r>
          </a:p>
          <a:p>
            <a:pPr lvl="0"/>
            <a:r>
              <a:rPr lang="is-IS" sz="2000" noProof="1"/>
              <a:t>Tryggja aðgengi að lykilinngripum og meðferðum til að fyrirbyggja endurslag: Lífstílsráðgjöf, blóðþrýstingslækkandi-, blóðfitulækkandi-, blóðflöguhamlandi-, blóðþynningar-, blóðsykurlækkandi- og insulínmeðferð, ásamt carotid endarterectomy og lokun á PFO</a:t>
            </a:r>
          </a:p>
        </p:txBody>
      </p:sp>
    </p:spTree>
    <p:extLst>
      <p:ext uri="{BB962C8B-B14F-4D97-AF65-F5344CB8AC3E}">
        <p14:creationId xmlns:p14="http://schemas.microsoft.com/office/powerpoint/2010/main" val="260673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5. Endurhæfing</a:t>
            </a:r>
            <a:br>
              <a:rPr lang="is-IS" sz="3200" noProof="1"/>
            </a:br>
            <a:r>
              <a:rPr lang="is-IS" sz="2400" noProof="1"/>
              <a:t>Fyrirmyndarstaða</a:t>
            </a:r>
          </a:p>
        </p:txBody>
      </p:sp>
      <p:sp>
        <p:nvSpPr>
          <p:cNvPr id="3" name="Content Placeholder 2"/>
          <p:cNvSpPr>
            <a:spLocks noGrp="1"/>
          </p:cNvSpPr>
          <p:nvPr>
            <p:ph idx="1"/>
          </p:nvPr>
        </p:nvSpPr>
        <p:spPr>
          <a:xfrm>
            <a:off x="457200" y="1600200"/>
            <a:ext cx="8229600" cy="4830547"/>
          </a:xfrm>
        </p:spPr>
        <p:txBody>
          <a:bodyPr>
            <a:normAutofit/>
          </a:bodyPr>
          <a:lstStyle/>
          <a:p>
            <a:pPr marL="0" indent="0">
              <a:buNone/>
            </a:pPr>
            <a:r>
              <a:rPr lang="is-IS" sz="2000" noProof="1"/>
              <a:t>Slageining og snemmendurhæfing á sjúkrahúsi:</a:t>
            </a:r>
          </a:p>
          <a:p>
            <a:endParaRPr lang="is-IS" sz="2000" noProof="1"/>
          </a:p>
          <a:p>
            <a:r>
              <a:rPr lang="is-IS" sz="2000" noProof="1"/>
              <a:t>Meðferðar á alhliða slageiningu bætir lifun og dregur úr fötlun og samanstendur af bráðri slagmeðferð, sérhæfðri hjúkrun og sérhæfðri endurhæfingu</a:t>
            </a:r>
          </a:p>
          <a:p>
            <a:r>
              <a:rPr lang="is-IS" sz="2000" noProof="1"/>
              <a:t>Endurhæfing felur í sér iðju-, sjúkra- og talþjálfun ásamt aðgengi að sálfræði- og félagsráðgjafa þjónustu</a:t>
            </a:r>
          </a:p>
          <a:p>
            <a:r>
              <a:rPr lang="is-IS" sz="2000" noProof="1"/>
              <a:t>Meðferð skal veitt af slaglæknum með þverfaglegum hætti/nálgun í alhliða slagteymi.</a:t>
            </a:r>
          </a:p>
          <a:p>
            <a:r>
              <a:rPr lang="is-IS" sz="2000" noProof="1"/>
              <a:t>Útskriftaráætlun skal vera skipulögð með skráðri ábyrgð á áframhaldandi endurhæfingarþörf í nærumhverfi</a:t>
            </a:r>
          </a:p>
          <a:p>
            <a:r>
              <a:rPr lang="is-IS" sz="2000" noProof="1"/>
              <a:t>Upplýsingar skal veita sjúklingum og aðstandendum um slagið, endurhæfingu, útskriftaráætlun og eftirfylgd, með virkri þáttöku þeirra</a:t>
            </a:r>
          </a:p>
          <a:p>
            <a:endParaRPr lang="is-IS" noProof="1"/>
          </a:p>
          <a:p>
            <a:endParaRPr lang="is-IS" noProof="1"/>
          </a:p>
          <a:p>
            <a:endParaRPr lang="is-IS" noProof="1"/>
          </a:p>
        </p:txBody>
      </p:sp>
    </p:spTree>
    <p:extLst>
      <p:ext uri="{BB962C8B-B14F-4D97-AF65-F5344CB8AC3E}">
        <p14:creationId xmlns:p14="http://schemas.microsoft.com/office/powerpoint/2010/main" val="300333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5. Endurhæfing</a:t>
            </a:r>
            <a:br>
              <a:rPr lang="is-IS" sz="3200" noProof="1"/>
            </a:br>
            <a:r>
              <a:rPr lang="is-IS" sz="2400" noProof="1"/>
              <a:t>Fyrirmyndarstaða</a:t>
            </a:r>
          </a:p>
        </p:txBody>
      </p:sp>
      <p:sp>
        <p:nvSpPr>
          <p:cNvPr id="3" name="Content Placeholder 2"/>
          <p:cNvSpPr>
            <a:spLocks noGrp="1"/>
          </p:cNvSpPr>
          <p:nvPr>
            <p:ph idx="1"/>
          </p:nvPr>
        </p:nvSpPr>
        <p:spPr/>
        <p:txBody>
          <a:bodyPr>
            <a:normAutofit fontScale="55000" lnSpcReduction="20000"/>
          </a:bodyPr>
          <a:lstStyle/>
          <a:p>
            <a:pPr marL="0" indent="0">
              <a:buNone/>
            </a:pPr>
            <a:r>
              <a:rPr lang="is-IS" noProof="1"/>
              <a:t>Frá sjúkrahúsi til heimilis - Early supported discharge og endurhæfing í nærumhverfi.</a:t>
            </a:r>
          </a:p>
          <a:p>
            <a:endParaRPr lang="is-IS" noProof="1"/>
          </a:p>
          <a:p>
            <a:r>
              <a:rPr lang="is-IS" noProof="1"/>
              <a:t>ESD er ný nálgun í endurhæfingu þar sem þjónusta er veitt á heimili sjúklings af hreyfanlegu endurhæfingarteymi. Slíkt þjónusta ætti að vera hluti af heildstæðu meðferðarferli fyrir sjúklinga með væg- til meðalmikil slageinkenni (30% sjúklinga) </a:t>
            </a:r>
          </a:p>
          <a:p>
            <a:r>
              <a:rPr lang="is-IS" noProof="1"/>
              <a:t>Rannsóknir sýna að aðgengi að slíkri þjónustu styttir dvöl á sjúkrahúsi að meðaltali um 6 daga og minnkar líkur á dauða eða vera öðrum háður eftir slag um 20%  Sjúklingar með meðalmikil eða mikil slageinkenni ættu eftir sem áður að hafa aðgang að inniliggjandi endurhæfingu með lengri sjúkrahúsdvöl eða á endurhæfingastofnun</a:t>
            </a:r>
          </a:p>
          <a:p>
            <a:r>
              <a:rPr lang="is-IS" noProof="1"/>
              <a:t>Við bata og aukið úthald: Auka styrk þjálfunar, t.d. high-intensity training over a prolonged period við málstol</a:t>
            </a:r>
          </a:p>
          <a:p>
            <a:r>
              <a:rPr lang="is-IS" noProof="1"/>
              <a:t>Aframhaldandi ADL þjálfun frá heimili (in the home setting) í allt að eitt ár eftir slag gerir gagn</a:t>
            </a:r>
          </a:p>
          <a:p>
            <a:r>
              <a:rPr lang="is-IS" noProof="1"/>
              <a:t>Inniliggjandi endurhæfing, endurhæfing á dagdeild eða á heimili eykur allt sjálfstæði í ADL</a:t>
            </a:r>
          </a:p>
          <a:p>
            <a:r>
              <a:rPr lang="is-IS" noProof="1"/>
              <a:t>Líkamsþjálfun (Physical fitness training) eftir slag eykur göngugetu og getur lagað aðra skerðingu vegna slags, s.s. andlega færni, líðan og þreytu</a:t>
            </a:r>
          </a:p>
          <a:p>
            <a:endParaRPr lang="is-IS" noProof="1"/>
          </a:p>
          <a:p>
            <a:endParaRPr lang="is-IS" noProof="1"/>
          </a:p>
        </p:txBody>
      </p:sp>
    </p:spTree>
    <p:extLst>
      <p:ext uri="{BB962C8B-B14F-4D97-AF65-F5344CB8AC3E}">
        <p14:creationId xmlns:p14="http://schemas.microsoft.com/office/powerpoint/2010/main" val="1215790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15 at 21.45.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1908"/>
            <a:ext cx="8229600" cy="4057650"/>
          </a:xfrm>
          <a:prstGeom prst="rect">
            <a:avLst/>
          </a:prstGeom>
        </p:spPr>
      </p:pic>
      <p:sp>
        <p:nvSpPr>
          <p:cNvPr id="5" name="TextBox 4"/>
          <p:cNvSpPr txBox="1"/>
          <p:nvPr/>
        </p:nvSpPr>
        <p:spPr>
          <a:xfrm>
            <a:off x="457200" y="4377108"/>
            <a:ext cx="4083150" cy="261610"/>
          </a:xfrm>
          <a:prstGeom prst="rect">
            <a:avLst/>
          </a:prstGeom>
          <a:noFill/>
        </p:spPr>
        <p:txBody>
          <a:bodyPr wrap="none" rtlCol="0">
            <a:spAutoFit/>
          </a:bodyPr>
          <a:lstStyle/>
          <a:p>
            <a:r>
              <a:rPr lang="en-US" sz="1100" dirty="0">
                <a:solidFill>
                  <a:prstClr val="black"/>
                </a:solidFill>
                <a:latin typeface="Calibri"/>
                <a:hlinkClick r:id="rId3"/>
              </a:rPr>
              <a:t>https://journals.sagepub.com/doi/pdf/10.1177/2396987318808719</a:t>
            </a:r>
            <a:r>
              <a:rPr lang="en-US" sz="1100" dirty="0">
                <a:solidFill>
                  <a:prstClr val="black"/>
                </a:solidFill>
                <a:latin typeface="Calibri"/>
              </a:rPr>
              <a:t> </a:t>
            </a:r>
          </a:p>
        </p:txBody>
      </p:sp>
      <p:pic>
        <p:nvPicPr>
          <p:cNvPr id="6" name="Picture 5" descr="ESAP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283" y="4638719"/>
            <a:ext cx="1651518" cy="1651518"/>
          </a:xfrm>
          <a:prstGeom prst="rect">
            <a:avLst/>
          </a:prstGeom>
        </p:spPr>
      </p:pic>
    </p:spTree>
    <p:extLst>
      <p:ext uri="{BB962C8B-B14F-4D97-AF65-F5344CB8AC3E}">
        <p14:creationId xmlns:p14="http://schemas.microsoft.com/office/powerpoint/2010/main" val="2016829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5. Endurhæfing</a:t>
            </a:r>
            <a:br>
              <a:rPr lang="is-IS" sz="3200" noProof="1"/>
            </a:br>
            <a:r>
              <a:rPr lang="is-IS" sz="2400" noProof="1"/>
              <a:t>Fyrirmyndarstaða</a:t>
            </a:r>
          </a:p>
        </p:txBody>
      </p:sp>
      <p:sp>
        <p:nvSpPr>
          <p:cNvPr id="3" name="Content Placeholder 2"/>
          <p:cNvSpPr>
            <a:spLocks noGrp="1"/>
          </p:cNvSpPr>
          <p:nvPr>
            <p:ph idx="1"/>
          </p:nvPr>
        </p:nvSpPr>
        <p:spPr/>
        <p:txBody>
          <a:bodyPr>
            <a:normAutofit/>
          </a:bodyPr>
          <a:lstStyle/>
          <a:p>
            <a:pPr marL="0" indent="0">
              <a:buNone/>
            </a:pPr>
            <a:r>
              <a:rPr lang="is-IS" sz="2000" noProof="1"/>
              <a:t>Síðari- eða langtímaendurhæfing og enduraðlögun</a:t>
            </a:r>
          </a:p>
          <a:p>
            <a:endParaRPr lang="is-IS" sz="2000" noProof="1"/>
          </a:p>
          <a:p>
            <a:r>
              <a:rPr lang="is-IS" sz="2000" noProof="1"/>
              <a:t>Ekki er sannað hvort almenn endurhæfing í meir en ár frá slagi skilar árangri – rannsóknir eru fáar en það virðist tilhneiging til árangurs</a:t>
            </a:r>
          </a:p>
          <a:p>
            <a:r>
              <a:rPr lang="is-IS" sz="2000" noProof="1"/>
              <a:t>Hinsvegar virðist árangur af sértækri þjálfun (jafnvægisþjálfun, gönguþjálfun og þjálfun efri útlima) ásamt talþjálfun í sérstökum hópum eða með tölvuforritum</a:t>
            </a:r>
          </a:p>
          <a:p>
            <a:r>
              <a:rPr lang="is-IS" sz="2000" noProof="1"/>
              <a:t>Starfsendurhæfing er mikilvæg fyrir yngri einstaklinga </a:t>
            </a:r>
          </a:p>
          <a:p>
            <a:r>
              <a:rPr lang="is-IS" sz="2000" noProof="1"/>
              <a:t>Mikilvægt er að hafa í huga að bati getur haldið áfram í langan tíma í kjölfar slags og að þarfir sjúklinga breytast með tíma</a:t>
            </a:r>
          </a:p>
          <a:p>
            <a:endParaRPr lang="is-IS" noProof="1"/>
          </a:p>
          <a:p>
            <a:endParaRPr lang="is-IS" noProof="1"/>
          </a:p>
          <a:p>
            <a:endParaRPr lang="is-IS" noProof="1"/>
          </a:p>
        </p:txBody>
      </p:sp>
    </p:spTree>
    <p:extLst>
      <p:ext uri="{BB962C8B-B14F-4D97-AF65-F5344CB8AC3E}">
        <p14:creationId xmlns:p14="http://schemas.microsoft.com/office/powerpoint/2010/main" val="280056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5. Endurhæfing</a:t>
            </a:r>
            <a:br>
              <a:rPr lang="is-IS" sz="3200" noProof="1"/>
            </a:br>
            <a:r>
              <a:rPr lang="is-IS" sz="2400" noProof="1"/>
              <a:t>Markmið SAP-E</a:t>
            </a:r>
          </a:p>
        </p:txBody>
      </p:sp>
      <p:sp>
        <p:nvSpPr>
          <p:cNvPr id="3" name="Content Placeholder 2"/>
          <p:cNvSpPr>
            <a:spLocks noGrp="1"/>
          </p:cNvSpPr>
          <p:nvPr>
            <p:ph idx="1"/>
          </p:nvPr>
        </p:nvSpPr>
        <p:spPr/>
        <p:txBody>
          <a:bodyPr>
            <a:noAutofit/>
          </a:bodyPr>
          <a:lstStyle/>
          <a:p>
            <a:pPr lvl="0"/>
            <a:r>
              <a:rPr lang="is-IS" sz="2000" noProof="1"/>
              <a:t>Tryggja að meir en 90% slagsjúklinga hafi aðgang að snemmendurhæfingu innan slageiningar</a:t>
            </a:r>
          </a:p>
          <a:p>
            <a:pPr lvl="0"/>
            <a:r>
              <a:rPr lang="is-IS" sz="2000" noProof="1"/>
              <a:t>Að veita ESD þjónustu meir en 20% þeirra sem fá slag í löndum evrópu</a:t>
            </a:r>
          </a:p>
          <a:p>
            <a:pPr lvl="0"/>
            <a:r>
              <a:rPr lang="is-IS" sz="2000" noProof="1"/>
              <a:t>Að veita öllum sem hafa fengið slag skipulagða líkamsþjálfun (physical fitness programmes ) </a:t>
            </a:r>
          </a:p>
          <a:p>
            <a:pPr lvl="0"/>
            <a:r>
              <a:rPr lang="is-IS" sz="2000" noProof="1"/>
              <a:t>Að veita öllum slagsjúklingum með skerðingu við útskrift af sjúkrahúsi skráða endurhæfingaráætlun í nærumhverfi og sjálfshjálparstuðning (self-management support)</a:t>
            </a:r>
          </a:p>
          <a:p>
            <a:pPr lvl="0"/>
            <a:r>
              <a:rPr lang="is-IS" sz="2000" noProof="1"/>
              <a:t>Að tryggja að allir slagsjúklingar fái endurskoðun á endurhæfingu og öðrum þörfum 3-6 mánuðum eftir slag og árlega eftir það</a:t>
            </a:r>
          </a:p>
        </p:txBody>
      </p:sp>
    </p:spTree>
    <p:extLst>
      <p:ext uri="{BB962C8B-B14F-4D97-AF65-F5344CB8AC3E}">
        <p14:creationId xmlns:p14="http://schemas.microsoft.com/office/powerpoint/2010/main" val="231222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524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6. Mat á gæðum þjónustu og horfum sjúklinga</a:t>
            </a:r>
            <a:br>
              <a:rPr lang="is-IS" sz="3200" noProof="1"/>
            </a:br>
            <a:r>
              <a:rPr lang="is-IS" sz="2400" noProof="1"/>
              <a:t>Fyrirmyndarstaða</a:t>
            </a:r>
          </a:p>
        </p:txBody>
      </p:sp>
      <p:sp>
        <p:nvSpPr>
          <p:cNvPr id="3" name="Content Placeholder 2"/>
          <p:cNvSpPr>
            <a:spLocks noGrp="1"/>
          </p:cNvSpPr>
          <p:nvPr>
            <p:ph idx="1"/>
          </p:nvPr>
        </p:nvSpPr>
        <p:spPr>
          <a:xfrm>
            <a:off x="457200" y="1600200"/>
            <a:ext cx="8229600" cy="4852387"/>
          </a:xfrm>
        </p:spPr>
        <p:txBody>
          <a:bodyPr>
            <a:normAutofit/>
          </a:bodyPr>
          <a:lstStyle/>
          <a:p>
            <a:r>
              <a:rPr lang="is-IS" sz="1800" noProof="1"/>
              <a:t>Mjög mikill munur er á milli- og innan landa á gæðum slagmeðferðar í evrópu</a:t>
            </a:r>
          </a:p>
          <a:p>
            <a:r>
              <a:rPr lang="is-IS" sz="1800" noProof="1"/>
              <a:t>Það skýrist að hluta af mismun í aðgengi að rannsóknum og meðferðum en oft vegna skipulagningu á þjónustu eða hvernig meðferð er veitt</a:t>
            </a:r>
          </a:p>
          <a:p>
            <a:r>
              <a:rPr lang="is-IS" sz="1800" noProof="1"/>
              <a:t>Í yfirlýsingunni í Helsingborg 2006 var lagt til að koma á fót skipulagðri gagnasöfnun til að meta gæði og öryggi slagþjónustu í öllum löndum evrópu</a:t>
            </a:r>
          </a:p>
          <a:p>
            <a:r>
              <a:rPr lang="is-IS" sz="1800" noProof="1"/>
              <a:t>Klár tengsl eru á milli slíkrar söfnunar og árangurs í gæðaumbótum</a:t>
            </a:r>
          </a:p>
          <a:p>
            <a:r>
              <a:rPr lang="is-IS" sz="1800" noProof="1"/>
              <a:t>Markmið SAP-E er að auka almennt gæði meðferðar með gagnreyndum starfsháttum og að bæta þjónustu þar sem hún er veikari fyrir </a:t>
            </a:r>
          </a:p>
          <a:p>
            <a:endParaRPr lang="is-IS" sz="1800" noProof="1"/>
          </a:p>
          <a:p>
            <a:r>
              <a:rPr lang="is-IS" sz="1800" noProof="1"/>
              <a:t>Búa þarf til alhliða leiðbeiningar fyrir þjónustu til að staðla gæði</a:t>
            </a:r>
          </a:p>
          <a:p>
            <a:r>
              <a:rPr lang="is-IS" sz="1800" noProof="1"/>
              <a:t>Hvert land þarf að búa til sínar eigin leiðbeiningar, aðlagaðar til notkunar við staðbundnar aðstæður</a:t>
            </a:r>
          </a:p>
          <a:p>
            <a:r>
              <a:rPr lang="is-IS" sz="1800" noProof="1"/>
              <a:t>Slíkar staðbundnar leiðbeiningar skulu byggja á alþjóðlegum leiðbeiningar</a:t>
            </a:r>
          </a:p>
          <a:p>
            <a:r>
              <a:rPr lang="is-IS" sz="1800" noProof="1"/>
              <a:t>Slíkar leiðbeiningar eru grundvöllur staðbundinna gæðaeftirlitsstaðla</a:t>
            </a:r>
          </a:p>
          <a:p>
            <a:pPr lvl="0"/>
            <a:endParaRPr lang="is-IS" sz="1800" noProof="1"/>
          </a:p>
        </p:txBody>
      </p:sp>
    </p:spTree>
    <p:extLst>
      <p:ext uri="{BB962C8B-B14F-4D97-AF65-F5344CB8AC3E}">
        <p14:creationId xmlns:p14="http://schemas.microsoft.com/office/powerpoint/2010/main" val="2707310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0421"/>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6. Mat á gæðum þjónustu og horfum sjúklinga</a:t>
            </a:r>
            <a:br>
              <a:rPr lang="is-IS" sz="3200" noProof="1"/>
            </a:br>
            <a:r>
              <a:rPr lang="is-IS" sz="2400" noProof="1"/>
              <a:t>Fyrirmyndarstaða við mælingar á gæðum</a:t>
            </a:r>
          </a:p>
        </p:txBody>
      </p:sp>
      <p:sp>
        <p:nvSpPr>
          <p:cNvPr id="3" name="Content Placeholder 2"/>
          <p:cNvSpPr>
            <a:spLocks noGrp="1"/>
          </p:cNvSpPr>
          <p:nvPr>
            <p:ph idx="1"/>
          </p:nvPr>
        </p:nvSpPr>
        <p:spPr>
          <a:xfrm>
            <a:off x="457200" y="1417638"/>
            <a:ext cx="8229600" cy="5440362"/>
          </a:xfrm>
        </p:spPr>
        <p:txBody>
          <a:bodyPr>
            <a:normAutofit fontScale="47500" lnSpcReduction="20000"/>
          </a:bodyPr>
          <a:lstStyle/>
          <a:p>
            <a:r>
              <a:rPr lang="is-IS" noProof="1"/>
              <a:t>Forsenda gæðaframfara eru skýrir staðlar og úttekt á gæðum </a:t>
            </a:r>
          </a:p>
          <a:p>
            <a:r>
              <a:rPr lang="is-IS" noProof="1"/>
              <a:t>Slíkar upplýsingar eru nauðsynlegar til að einstaklingar geti metið og breytt vinnulagi sínu, fyrir veitendur slagþjónustu (sjúkrahús og heilbrigðisumdæmi), fyrir veitendur fjármags til að meta hvort fjármagni er vel varið og fyrir skipuleggjendur þjónustu.</a:t>
            </a:r>
          </a:p>
          <a:p>
            <a:r>
              <a:rPr lang="is-IS" noProof="1"/>
              <a:t>Mikilvægt er að niðurstöður gæðaeftirlits og úttekta séu settar fram með vandaðri túlkun, séu aðgengilegar sjúklingum og almenningi til fullvissu að þjónusta sé veitt af góðum gæðum. </a:t>
            </a:r>
          </a:p>
          <a:p>
            <a:r>
              <a:rPr lang="is-IS" noProof="1"/>
              <a:t>Ef samanburður milli þjónustuveitenda (bæði innan og á milli landa) á að vera gildur og áreiðanlegur er nauðsynlegt að staðla hugtök og skilgreiningar þvert á lönd. Ólíkar aðferðir við söfnun og framsetningu upplýsinga er ein ástæða fyrir mismun í tíðni og horfum sjúklinga eftir slag. Þetta á sérstaklega við skilgreiningu á TIA en einnig við hvernig ICD-10 kóðar eru notaðir við slagflokkun.</a:t>
            </a:r>
          </a:p>
          <a:p>
            <a:r>
              <a:rPr lang="is-IS" noProof="1"/>
              <a:t>Til að lýsa að fullu þjónustu þarf gögn um skipulag (facilities, staffing, etc.), starfs- eða ummönnunarferli (DNT, tíma að innlögn á slageiningu, styrk og gerð endurhæfingar) og horfur sjúklinga (dánartíðni, líkamlega-, vitræna- og geðræna fötlun, tíðni fylgikvilla)</a:t>
            </a:r>
          </a:p>
          <a:p>
            <a:r>
              <a:rPr lang="is-IS" noProof="1"/>
              <a:t>Mæla þarf mismunandi hluta þjónustukeðjunnar t.d. meðferð á bráðastigi, endurhæfingu þjónustu eftir útskrift og fyrirbyggjandi aðgerðir til að hindra endurslag</a:t>
            </a:r>
          </a:p>
          <a:p>
            <a:r>
              <a:rPr lang="is-IS" noProof="1"/>
              <a:t>Það er mikilvægt að mæla bæði þjónustu sem er veitt en einnig reynslu og upplifun sjúklinga af þjónustunni og horfum frá þeirra sjónarhorni (patient-reported outcomes)</a:t>
            </a:r>
          </a:p>
          <a:p>
            <a:r>
              <a:rPr lang="is-IS" noProof="1"/>
              <a:t>Gæðaskráning er öflugt tæki til að kanna og staðfesta að þekking úr rannsóknum hafi færst inn í hefðbundna þjónustu auk þess að svara spurningum sem ekki er hægt að svara í slembiröðuðum rannsóknum </a:t>
            </a:r>
          </a:p>
          <a:p>
            <a:r>
              <a:rPr lang="is-IS" noProof="1"/>
              <a:t>Mikilvægt er að átta sig á að söfnun og birting gagna nægir ekki eitt og sér til að bæta gæði. Stuðningur er nauðsynlegur til að gera breytingar mögulegar. Þetta getur falið í sér staðbundna klíníska forystu, stuðning æðri stjórnenda, utanaðkomandi aðstoð í gegnum jafningjamat og stundum að útvega viðbótarúrræði. Stundum eru meiriháttar skipulagsbreytingar á þjónustu nauðsynlegar</a:t>
            </a:r>
          </a:p>
        </p:txBody>
      </p:sp>
    </p:spTree>
    <p:extLst>
      <p:ext uri="{BB962C8B-B14F-4D97-AF65-F5344CB8AC3E}">
        <p14:creationId xmlns:p14="http://schemas.microsoft.com/office/powerpoint/2010/main" val="367009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0303"/>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6. Evaluation of Quality and outcome</a:t>
            </a:r>
            <a:br>
              <a:rPr lang="is-IS" sz="3200" noProof="1"/>
            </a:br>
            <a:r>
              <a:rPr lang="is-IS" sz="2400" noProof="1"/>
              <a:t>Markmið SAP-E</a:t>
            </a:r>
            <a:endParaRPr lang="is-IS" sz="3200" noProof="1"/>
          </a:p>
        </p:txBody>
      </p:sp>
      <p:sp>
        <p:nvSpPr>
          <p:cNvPr id="3" name="Content Placeholder 2"/>
          <p:cNvSpPr>
            <a:spLocks noGrp="1"/>
          </p:cNvSpPr>
          <p:nvPr>
            <p:ph idx="1"/>
          </p:nvPr>
        </p:nvSpPr>
        <p:spPr>
          <a:xfrm>
            <a:off x="457200" y="1600200"/>
            <a:ext cx="8229600" cy="4790017"/>
          </a:xfrm>
        </p:spPr>
        <p:txBody>
          <a:bodyPr>
            <a:noAutofit/>
          </a:bodyPr>
          <a:lstStyle/>
          <a:p>
            <a:pPr lvl="0"/>
            <a:r>
              <a:rPr lang="is-IS" sz="1800" noProof="1"/>
              <a:t>Það þarf að skilgreina evrópsk viðmið um gæði slagþjónustu sem felur í sér:</a:t>
            </a:r>
          </a:p>
          <a:p>
            <a:pPr marL="400050" lvl="1" indent="0">
              <a:buNone/>
            </a:pPr>
            <a:r>
              <a:rPr lang="is-IS" sz="1800" noProof="1"/>
              <a:t>1) Þróun/uppfærslu evrópskra leiðbeininga fyrir stjórnun bráðrar slagþjónustu, endurhæfingar og forvarna</a:t>
            </a:r>
          </a:p>
          <a:p>
            <a:pPr marL="400050" lvl="1" indent="0">
              <a:buNone/>
            </a:pPr>
            <a:r>
              <a:rPr lang="is-IS" sz="1800" noProof="1"/>
              <a:t>2)  skilgreiningu á sameiginlegu vali breyta/breytusafns sem spannar lykilþætti við mælingu á gæðum slagþjónustu svo betri samanburður á gæðum sé mögulegur í evrópu (bæði þjónustu sem er veitt innan sjúkrahúsa og í nærumhverfi, þ.m.t. uppbyggingu ferla, árangursmælingar og reynslu sjúklinga)</a:t>
            </a:r>
          </a:p>
          <a:p>
            <a:pPr lvl="0"/>
            <a:r>
              <a:rPr lang="is-IS" sz="1800" noProof="1"/>
              <a:t>Það þarf að tilgreina einstaklinga sem eru ábyrgir fyrir framförum gæða í slagþjónustu í hverju landi eða heilbrigðisumdæmi</a:t>
            </a:r>
          </a:p>
          <a:p>
            <a:pPr lvl="0"/>
            <a:r>
              <a:rPr lang="is-IS" sz="1800" noProof="1"/>
              <a:t>Koma þarf á fót innlendu og svæðisbundnu skipulagi til að meta, taka út og viðurkenna klíniska slagþjónustu, veita jafningjastuðning (peer suport) fyrir gæðaumbótum, ásamt því að úttektargögn og niðurstöður séu skipulega aðgengilegar almenningi</a:t>
            </a:r>
          </a:p>
          <a:p>
            <a:pPr lvl="0"/>
            <a:r>
              <a:rPr lang="is-IS" sz="1800" noProof="1"/>
              <a:t>Að horfur út frá sjónarmiði sjúklinga (patient-reported outcomes) og horfur sjúklinga til lengri tíma (t.d. 6 mánuði og eitt ár) bæði yfir þjónustu á sjúkrahúsi og í nærumhverfi sé safnað</a:t>
            </a:r>
          </a:p>
        </p:txBody>
      </p:sp>
    </p:spTree>
    <p:extLst>
      <p:ext uri="{BB962C8B-B14F-4D97-AF65-F5344CB8AC3E}">
        <p14:creationId xmlns:p14="http://schemas.microsoft.com/office/powerpoint/2010/main" val="2775760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10" y="274638"/>
            <a:ext cx="8646264" cy="711480"/>
          </a:xfrm>
        </p:spPr>
        <p:style>
          <a:lnRef idx="1">
            <a:schemeClr val="accent1"/>
          </a:lnRef>
          <a:fillRef idx="2">
            <a:schemeClr val="accent1"/>
          </a:fillRef>
          <a:effectRef idx="1">
            <a:schemeClr val="accent1"/>
          </a:effectRef>
          <a:fontRef idx="minor">
            <a:schemeClr val="dk1"/>
          </a:fontRef>
        </p:style>
        <p:txBody>
          <a:bodyPr>
            <a:normAutofit/>
          </a:bodyPr>
          <a:lstStyle/>
          <a:p>
            <a:r>
              <a:rPr lang="is-IS" sz="3200" noProof="1"/>
              <a:t>7. Líf eftir slag</a:t>
            </a:r>
          </a:p>
        </p:txBody>
      </p:sp>
      <p:pic>
        <p:nvPicPr>
          <p:cNvPr id="6" name="Picture 5" descr="Screen Shot 2021-01-12 at 18.53.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10" y="1107818"/>
            <a:ext cx="4322551" cy="5750182"/>
          </a:xfrm>
          <a:prstGeom prst="rect">
            <a:avLst/>
          </a:prstGeom>
        </p:spPr>
      </p:pic>
      <p:pic>
        <p:nvPicPr>
          <p:cNvPr id="7" name="Picture 6" descr="Screen Shot 2021-01-12 at 18.54.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109" y="1107818"/>
            <a:ext cx="4134365" cy="5750181"/>
          </a:xfrm>
          <a:prstGeom prst="rect">
            <a:avLst/>
          </a:prstGeom>
        </p:spPr>
      </p:pic>
    </p:spTree>
    <p:extLst>
      <p:ext uri="{BB962C8B-B14F-4D97-AF65-F5344CB8AC3E}">
        <p14:creationId xmlns:p14="http://schemas.microsoft.com/office/powerpoint/2010/main" val="304078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1364"/>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7. Líf eftir slag</a:t>
            </a:r>
          </a:p>
        </p:txBody>
      </p:sp>
      <p:pic>
        <p:nvPicPr>
          <p:cNvPr id="3" name="Picture 2" descr="Screen Shot 2021-01-12 at 18.57.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550" y="1105647"/>
            <a:ext cx="5319660" cy="5725332"/>
          </a:xfrm>
          <a:prstGeom prst="rect">
            <a:avLst/>
          </a:prstGeom>
        </p:spPr>
      </p:pic>
    </p:spTree>
    <p:extLst>
      <p:ext uri="{BB962C8B-B14F-4D97-AF65-F5344CB8AC3E}">
        <p14:creationId xmlns:p14="http://schemas.microsoft.com/office/powerpoint/2010/main" val="216435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0303"/>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7. Líf eftir slag</a:t>
            </a:r>
            <a:br>
              <a:rPr lang="is-IS" sz="3200" noProof="1"/>
            </a:br>
            <a:r>
              <a:rPr lang="is-IS" sz="2400" noProof="1"/>
              <a:t>Markmið SAP-E</a:t>
            </a:r>
          </a:p>
        </p:txBody>
      </p:sp>
      <p:sp>
        <p:nvSpPr>
          <p:cNvPr id="3" name="Content Placeholder 2"/>
          <p:cNvSpPr>
            <a:spLocks noGrp="1"/>
          </p:cNvSpPr>
          <p:nvPr>
            <p:ph idx="1"/>
          </p:nvPr>
        </p:nvSpPr>
        <p:spPr/>
        <p:txBody>
          <a:bodyPr>
            <a:normAutofit/>
          </a:bodyPr>
          <a:lstStyle/>
          <a:p>
            <a:pPr lvl="0"/>
            <a:r>
              <a:rPr lang="is-IS" sz="1800" noProof="1"/>
              <a:t>Að opinberir aðilar í löndum evrópu skipi einstaklinga eða teymi sem beri ábyrgð á því að keppt sé að málefninu “Líf eftir slag” og tryggi jafnframt að Landsáætlanir við slag í hverju landi taki á ómættum lágmarks þörfum eftirlifenda slags og ættingja þeirra óháð búsetu</a:t>
            </a:r>
          </a:p>
          <a:p>
            <a:pPr lvl="0"/>
            <a:r>
              <a:rPr lang="is-IS" sz="1800" noProof="1"/>
              <a:t>Að þáttaka eftirlifenda slags, samtaka þeirra og ummönnunaraðila sé með formlegum hætti við að benda á málefni og lausnir, svo liðkað sé fyrir þróun betri aðferða  og stuðnings í þágu sjúklinga</a:t>
            </a:r>
          </a:p>
          <a:p>
            <a:pPr lvl="0"/>
            <a:r>
              <a:rPr lang="is-IS" sz="1800" noProof="1"/>
              <a:t>Að fella inn í Landsáætlun við slagi þann stuðning sem veita á þeim sem veikjast af slagi óháður búsetu og socioeconomic stöðu </a:t>
            </a:r>
          </a:p>
          <a:p>
            <a:pPr lvl="0"/>
            <a:r>
              <a:rPr lang="is-IS" sz="1800" noProof="1"/>
              <a:t>Að styðja við sjálfstjórn og stuðning jafningja við eftirlifendur slags og fjölskyldana þeirra með stuðningi við sjúklinga- og stuðningssamtök</a:t>
            </a:r>
          </a:p>
          <a:p>
            <a:r>
              <a:rPr lang="is-IS" sz="1800" noProof="1"/>
              <a:t>Að styðja við innleiðingu á stafrænum sjálfshjálparupplýsingum og aðstoðarkerfum</a:t>
            </a:r>
            <a:r>
              <a:rPr lang="is-IS" sz="1800" noProof="1">
                <a:effectLst/>
              </a:rPr>
              <a:t> </a:t>
            </a:r>
            <a:endParaRPr lang="is-IS" sz="1800" noProof="1"/>
          </a:p>
        </p:txBody>
      </p:sp>
    </p:spTree>
    <p:extLst>
      <p:ext uri="{BB962C8B-B14F-4D97-AF65-F5344CB8AC3E}">
        <p14:creationId xmlns:p14="http://schemas.microsoft.com/office/powerpoint/2010/main" val="2621546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is-IS" sz="3200" noProof="1"/>
              <a:t>12 Lykilárangursvísar</a:t>
            </a:r>
            <a:br>
              <a:rPr lang="is-IS" sz="3200" noProof="1"/>
            </a:br>
            <a:r>
              <a:rPr lang="is-IS" sz="2400" noProof="1"/>
              <a:t>Key performance indicators</a:t>
            </a:r>
          </a:p>
        </p:txBody>
      </p:sp>
      <p:sp>
        <p:nvSpPr>
          <p:cNvPr id="3" name="Content Placeholder 2"/>
          <p:cNvSpPr>
            <a:spLocks noGrp="1"/>
          </p:cNvSpPr>
          <p:nvPr>
            <p:ph idx="1"/>
          </p:nvPr>
        </p:nvSpPr>
        <p:spPr/>
        <p:txBody>
          <a:bodyPr>
            <a:normAutofit/>
          </a:bodyPr>
          <a:lstStyle/>
          <a:p>
            <a:r>
              <a:rPr lang="is-IS" sz="2000" noProof="1"/>
              <a:t>Tilgangur þeirra er að gera markmið aðgerðaráætlunarinnar mælanleg</a:t>
            </a:r>
          </a:p>
          <a:p>
            <a:r>
              <a:rPr lang="is-IS" sz="2000" noProof="1"/>
              <a:t>Þar með er hægt að mæla og fylgjast með árangri innleiðingarinnar í hverju landi </a:t>
            </a:r>
          </a:p>
        </p:txBody>
      </p:sp>
    </p:spTree>
    <p:extLst>
      <p:ext uri="{BB962C8B-B14F-4D97-AF65-F5344CB8AC3E}">
        <p14:creationId xmlns:p14="http://schemas.microsoft.com/office/powerpoint/2010/main" val="1750201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251"/>
          </a:xfrm>
        </p:spPr>
        <p:style>
          <a:lnRef idx="1">
            <a:schemeClr val="accent1"/>
          </a:lnRef>
          <a:fillRef idx="2">
            <a:schemeClr val="accent1"/>
          </a:fillRef>
          <a:effectRef idx="1">
            <a:schemeClr val="accent1"/>
          </a:effectRef>
          <a:fontRef idx="minor">
            <a:schemeClr val="dk1"/>
          </a:fontRef>
        </p:style>
        <p:txBody>
          <a:bodyPr>
            <a:normAutofit/>
          </a:bodyPr>
          <a:lstStyle/>
          <a:p>
            <a:r>
              <a:rPr lang="is-IS" sz="3200" noProof="1"/>
              <a:t>Lykilárangursvísar</a:t>
            </a:r>
          </a:p>
        </p:txBody>
      </p:sp>
      <p:sp>
        <p:nvSpPr>
          <p:cNvPr id="3" name="Content Placeholder 2"/>
          <p:cNvSpPr>
            <a:spLocks noGrp="1"/>
          </p:cNvSpPr>
          <p:nvPr>
            <p:ph idx="1"/>
          </p:nvPr>
        </p:nvSpPr>
        <p:spPr>
          <a:xfrm>
            <a:off x="457200" y="1171223"/>
            <a:ext cx="8229600" cy="4873220"/>
          </a:xfrm>
        </p:spPr>
        <p:txBody>
          <a:bodyPr>
            <a:normAutofit/>
          </a:bodyPr>
          <a:lstStyle/>
          <a:p>
            <a:pPr marL="514350" indent="-514350">
              <a:buFont typeface="+mj-lt"/>
              <a:buAutoNum type="arabicParenR"/>
            </a:pPr>
            <a:r>
              <a:rPr lang="is-IS" sz="1800" noProof="1"/>
              <a:t>Innleiðing á Landsáætlun við slagi sem skilgreinir flæði/ferla, umsjá/meðferð og stuðningur eftir slag og nær frá því áður en komið er á sjúkrahús, dvöl á sjúkrahúsi, útskrift, umskipti og eftirfylgd (til staðar já/nei)</a:t>
            </a:r>
          </a:p>
          <a:p>
            <a:pPr marL="514350" indent="-514350">
              <a:buFont typeface="+mj-lt"/>
              <a:buAutoNum type="arabicParenR"/>
            </a:pPr>
            <a:r>
              <a:rPr lang="is-IS" sz="1800" noProof="1"/>
              <a:t>Að a.m.k. einn einstaklingur frá sjúklinga- eða stuðningssamtökum sé studdur til þáttöku á jafningjagrunni í myndun Landsáætlunar við slagi og leiðbeiningum sem fjalla um slag</a:t>
            </a:r>
          </a:p>
          <a:p>
            <a:pPr marL="514350" indent="-514350">
              <a:buFont typeface="+mj-lt"/>
              <a:buAutoNum type="arabicParenR"/>
            </a:pPr>
            <a:r>
              <a:rPr lang="is-IS" sz="1800" noProof="1"/>
              <a:t>Innleiðing á Landsáætlun um fjölþátta lýðheilsuaðgerðir til að stuðla að og styðja heilbrigðan lífsstíl og ná stjórn á áhættuþáttum (til staðar já/nei)</a:t>
            </a:r>
          </a:p>
          <a:p>
            <a:pPr marL="514350" lvl="0" indent="-514350">
              <a:buFont typeface="+mj-lt"/>
              <a:buAutoNum type="arabicParenR"/>
            </a:pPr>
            <a:r>
              <a:rPr lang="is-IS" sz="1800" noProof="1"/>
              <a:t>Komið á fót innlendu og svæðisbundnu skipulagi til að meta, taka út og viðurkenna klíniska slagþjónustu, veita jafningjastuðning fyrir gæðaumbótum, ásamt því að gera úttektarniðurstöður aðgengilegar almenningi (til staðar já/nei)</a:t>
            </a:r>
          </a:p>
          <a:p>
            <a:pPr marL="514350" indent="-514350">
              <a:buFont typeface="+mj-lt"/>
              <a:buAutoNum type="arabicParenR"/>
            </a:pPr>
            <a:r>
              <a:rPr lang="is-IS" sz="1800" noProof="1"/>
              <a:t>Allar slageiningar og önnur slagþjónusta sem er veitt, óháð geira, gangist undir sífellda eða reglubundna gæðaúttekt (% sem er tekin út/viðurkennd)</a:t>
            </a:r>
          </a:p>
          <a:p>
            <a:pPr marL="514350" lvl="0" indent="-514350">
              <a:buFont typeface="+mj-lt"/>
              <a:buAutoNum type="arabicParenR"/>
            </a:pPr>
            <a:r>
              <a:rPr lang="is-IS" sz="1800" noProof="1"/>
              <a:t>Aðgangur sjúklinga að þjónustu á slageiningu (% sjúklinga leggst inn innan 24 klst frá slagi)</a:t>
            </a:r>
          </a:p>
        </p:txBody>
      </p:sp>
    </p:spTree>
    <p:extLst>
      <p:ext uri="{BB962C8B-B14F-4D97-AF65-F5344CB8AC3E}">
        <p14:creationId xmlns:p14="http://schemas.microsoft.com/office/powerpoint/2010/main" val="258660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0891"/>
          </a:xfrm>
        </p:spPr>
        <p:style>
          <a:lnRef idx="1">
            <a:schemeClr val="accent1"/>
          </a:lnRef>
          <a:fillRef idx="2">
            <a:schemeClr val="accent1"/>
          </a:fillRef>
          <a:effectRef idx="1">
            <a:schemeClr val="accent1"/>
          </a:effectRef>
          <a:fontRef idx="minor">
            <a:schemeClr val="dk1"/>
          </a:fontRef>
        </p:style>
        <p:txBody>
          <a:bodyPr>
            <a:normAutofit/>
          </a:bodyPr>
          <a:lstStyle/>
          <a:p>
            <a:r>
              <a:rPr lang="is-IS" sz="3400" noProof="1"/>
              <a:t>Aðgerðaráætlun gegn slagi í Evrópu (SAP-E)</a:t>
            </a:r>
          </a:p>
        </p:txBody>
      </p:sp>
      <p:sp>
        <p:nvSpPr>
          <p:cNvPr id="3" name="Content Placeholder 2"/>
          <p:cNvSpPr>
            <a:spLocks noGrp="1"/>
          </p:cNvSpPr>
          <p:nvPr>
            <p:ph idx="1"/>
          </p:nvPr>
        </p:nvSpPr>
        <p:spPr>
          <a:xfrm>
            <a:off x="457200" y="1418548"/>
            <a:ext cx="7997155" cy="4767100"/>
          </a:xfrm>
        </p:spPr>
        <p:txBody>
          <a:bodyPr>
            <a:normAutofit/>
          </a:bodyPr>
          <a:lstStyle/>
          <a:p>
            <a:pPr lvl="0"/>
            <a:r>
              <a:rPr lang="is-IS" sz="1600" noProof="1"/>
              <a:t>Slag er ein algengasta orsök dauða og fötlunar í evrópu. Án aðgerða mun byrði slags ekki minnka næsta áratuginn í evrópu</a:t>
            </a:r>
          </a:p>
          <a:p>
            <a:pPr lvl="0"/>
            <a:r>
              <a:rPr lang="is-IS" sz="1600" noProof="1"/>
              <a:t>Árin 1995 og 2006 voru haldnir sam- eða þverevrópskir stefnumótandi fundir í Helsinborg. Farið var í gegnum vísindalegan grunn og þáverandi stöðu þjónustu, ákveðin voru forgangsatriði í rannsóknum og þróun og sett voru markmið hvert þróa ætti slagþjónustu í evrópu næsta áratuginn.</a:t>
            </a:r>
          </a:p>
          <a:p>
            <a:pPr lvl="0"/>
            <a:r>
              <a:rPr lang="is-IS" sz="1600" noProof="1"/>
              <a:t>Evrópsku slagsamtökin (ESO) hafa nú með sama móti búið til aðgerðaráætlun gegn slagi í evrópu (SAP-E) 2018 til 2030 í samvinnu með Slagbandalagi evrópu (Stroke Alliance for Europe (SAFE))</a:t>
            </a:r>
          </a:p>
          <a:p>
            <a:pPr lvl="0"/>
            <a:r>
              <a:rPr lang="is-IS" sz="1600" noProof="1"/>
              <a:t>Aðgerðaráætlunin felur í sér sjö áherslusvið (domain):</a:t>
            </a:r>
          </a:p>
          <a:p>
            <a:pPr lvl="1"/>
            <a:r>
              <a:rPr lang="is-IS" sz="1200" noProof="1"/>
              <a:t>Forvarnir til að hindra fyrsta slag, skipulagningu slagþjónustu, meðferð bráðs slags, forvarnir í kjölfar slags, endurhæfingu, leiðbeiningar um mat á gæðum þjónustu og horfum sjúklinga og líf í kjölfar slags. </a:t>
            </a:r>
          </a:p>
          <a:p>
            <a:pPr lvl="0"/>
            <a:r>
              <a:rPr lang="is-IS" sz="1600" noProof="1"/>
              <a:t>Einnig voru skilgreind forgangsatriði við rannsóknir í færsluvisindum í slagsjúkdómum (translational stroke research) </a:t>
            </a:r>
          </a:p>
          <a:p>
            <a:pPr lvl="0"/>
            <a:r>
              <a:rPr lang="is-IS" sz="1600" noProof="1"/>
              <a:t>Aðgerðaráætlunin var unnin af vinnuhóp, hún var opin fyrir athugasemdum og endanlega staðfest eftir vinnustofu í Munchen 21. – 23. mars 2018</a:t>
            </a:r>
          </a:p>
        </p:txBody>
      </p:sp>
    </p:spTree>
    <p:extLst>
      <p:ext uri="{BB962C8B-B14F-4D97-AF65-F5344CB8AC3E}">
        <p14:creationId xmlns:p14="http://schemas.microsoft.com/office/powerpoint/2010/main" val="1792692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029"/>
          </a:xfrm>
        </p:spPr>
        <p:style>
          <a:lnRef idx="1">
            <a:schemeClr val="accent1"/>
          </a:lnRef>
          <a:fillRef idx="2">
            <a:schemeClr val="accent1"/>
          </a:fillRef>
          <a:effectRef idx="1">
            <a:schemeClr val="accent1"/>
          </a:effectRef>
          <a:fontRef idx="minor">
            <a:schemeClr val="dk1"/>
          </a:fontRef>
        </p:style>
        <p:txBody>
          <a:bodyPr>
            <a:normAutofit/>
          </a:bodyPr>
          <a:lstStyle/>
          <a:p>
            <a:r>
              <a:rPr lang="is-IS" sz="3200" noProof="1"/>
              <a:t>Lykilárangursvísar</a:t>
            </a:r>
          </a:p>
        </p:txBody>
      </p:sp>
      <p:sp>
        <p:nvSpPr>
          <p:cNvPr id="3" name="Content Placeholder 2"/>
          <p:cNvSpPr>
            <a:spLocks noGrp="1"/>
          </p:cNvSpPr>
          <p:nvPr>
            <p:ph idx="1"/>
          </p:nvPr>
        </p:nvSpPr>
        <p:spPr>
          <a:xfrm>
            <a:off x="457200" y="1128890"/>
            <a:ext cx="8229600" cy="4976608"/>
          </a:xfrm>
        </p:spPr>
        <p:txBody>
          <a:bodyPr>
            <a:normAutofit/>
          </a:bodyPr>
          <a:lstStyle/>
          <a:p>
            <a:pPr marL="514350" lvl="0" indent="-514350">
              <a:buFont typeface="+mj-lt"/>
              <a:buAutoNum type="arabicPeriod" startAt="7"/>
            </a:pPr>
            <a:r>
              <a:rPr lang="is-IS" sz="1800" noProof="1"/>
              <a:t>Hlutfall sjúklinga með blóðþurrðarslag sem fær enduropnunarmeðferð (% sjúklinga sem fær segaleysandi- eða segabrottnámsmeðferð af öllum innlögðum sjúklingum)</a:t>
            </a:r>
          </a:p>
          <a:p>
            <a:pPr marL="514350" lvl="0" indent="-514350">
              <a:buFont typeface="+mj-lt"/>
              <a:buAutoNum type="arabicPeriod" startAt="7"/>
            </a:pPr>
            <a:r>
              <a:rPr lang="is-IS" sz="1800" noProof="1"/>
              <a:t>Aðgengi að: TS/SÓ, æðamyndatöku, EKG, langtíma takktgreiningu, hjartaómskoðunum (TTE og TEE), skimun fyrir kyngingarvanda og blóðrannsóknum í innlögn á slageiningu (% með aðgengi)</a:t>
            </a:r>
          </a:p>
          <a:p>
            <a:pPr marL="514350" lvl="0" indent="-514350">
              <a:buFont typeface="+mj-lt"/>
              <a:buAutoNum type="arabicPeriod" startAt="7"/>
            </a:pPr>
            <a:r>
              <a:rPr lang="is-IS" sz="1800" noProof="1"/>
              <a:t>Að veita snemmendurhæfingu á slageiningu, ásamt early supported discharge (% með aðgengi)</a:t>
            </a:r>
          </a:p>
          <a:p>
            <a:pPr marL="514350" lvl="0" indent="-514350">
              <a:buFont typeface="+mj-lt"/>
              <a:buAutoNum type="arabicPeriod" startAt="7"/>
            </a:pPr>
            <a:r>
              <a:rPr lang="is-IS" sz="1800" noProof="1"/>
              <a:t>Aðgangur að grundvallarmeðferð og inngripum til að hindra endurslag, þ.m.t. blóðflöguhemjandi- og blóðþrýstingslækkandi- og statin meðferð ásamt lífstílsráðgjöf (% skv. WHO gögnum)</a:t>
            </a:r>
          </a:p>
          <a:p>
            <a:pPr marL="514350" lvl="0" indent="-514350">
              <a:buFont typeface="+mj-lt"/>
              <a:buAutoNum type="arabicPeriod" startAt="7"/>
            </a:pPr>
            <a:r>
              <a:rPr lang="is-IS" sz="1800" noProof="1"/>
              <a:t>Bindandi, einstaklingsmiðuð og skrifleg útskriftar- og endurhæfingaráætlun í nærumhverfi sem sjúklingum er veitt (%sjúklinga sem fá)</a:t>
            </a:r>
          </a:p>
          <a:p>
            <a:pPr marL="514350" lvl="0" indent="-514350">
              <a:buFont typeface="+mj-lt"/>
              <a:buAutoNum type="arabicPeriod" startAt="7"/>
            </a:pPr>
            <a:r>
              <a:rPr lang="is-IS" sz="1800" noProof="1"/>
              <a:t>Eftirfylgd 3-6 mánuðum eftir slag, sem inniheldur m.a. tékklista mögulegra vandamála, mat á færni ásamt tilvísun í viðeigandi inngrip (5 sjúklinga sem fá eftirfylgd)</a:t>
            </a:r>
          </a:p>
        </p:txBody>
      </p:sp>
    </p:spTree>
    <p:extLst>
      <p:ext uri="{BB962C8B-B14F-4D97-AF65-F5344CB8AC3E}">
        <p14:creationId xmlns:p14="http://schemas.microsoft.com/office/powerpoint/2010/main" val="8434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6186"/>
          </a:xfrm>
        </p:spPr>
        <p:style>
          <a:lnRef idx="1">
            <a:schemeClr val="accent1"/>
          </a:lnRef>
          <a:fillRef idx="2">
            <a:schemeClr val="accent1"/>
          </a:fillRef>
          <a:effectRef idx="1">
            <a:schemeClr val="accent1"/>
          </a:effectRef>
          <a:fontRef idx="minor">
            <a:schemeClr val="dk1"/>
          </a:fontRef>
        </p:style>
        <p:txBody>
          <a:bodyPr>
            <a:normAutofit/>
          </a:bodyPr>
          <a:lstStyle/>
          <a:p>
            <a:r>
              <a:rPr lang="is-IS" sz="3400" noProof="1"/>
              <a:t>Aðgerðaráætlun gegn slagi í Evrópu (SAP-E</a:t>
            </a:r>
            <a:r>
              <a:rPr lang="is-IS" sz="3600" noProof="1"/>
              <a:t>)</a:t>
            </a:r>
          </a:p>
        </p:txBody>
      </p:sp>
      <p:sp>
        <p:nvSpPr>
          <p:cNvPr id="3" name="Content Placeholder 2"/>
          <p:cNvSpPr>
            <a:spLocks noGrp="1"/>
          </p:cNvSpPr>
          <p:nvPr>
            <p:ph idx="1"/>
          </p:nvPr>
        </p:nvSpPr>
        <p:spPr>
          <a:xfrm>
            <a:off x="457200" y="1390134"/>
            <a:ext cx="8229600" cy="5165349"/>
          </a:xfrm>
        </p:spPr>
        <p:txBody>
          <a:bodyPr>
            <a:normAutofit/>
          </a:bodyPr>
          <a:lstStyle/>
          <a:p>
            <a:r>
              <a:rPr lang="is-IS" sz="1800" noProof="1"/>
              <a:t>Áætlunin er vegvísir og markmið í innleiðingu fyrirbyggjandi aðgerða og uppbyggingu slagþjónustu til 2030, vísindalega grundvallaður</a:t>
            </a:r>
          </a:p>
          <a:p>
            <a:pPr fontAlgn="base"/>
            <a:r>
              <a:rPr lang="is-IS" sz="1800" noProof="1"/>
              <a:t>Áætlunin er stórt samvinnuverkefni - ESO, SAFE og fjöldi hagsmunaaðila</a:t>
            </a:r>
          </a:p>
          <a:p>
            <a:pPr fontAlgn="base"/>
            <a:r>
              <a:rPr lang="is-IS" sz="1800" noProof="1"/>
              <a:t>Spannar þjónustu - að fyrirbyggja fyrsta slag fram að lífi í kjölfar slags </a:t>
            </a:r>
          </a:p>
          <a:p>
            <a:pPr fontAlgn="base"/>
            <a:r>
              <a:rPr lang="is-IS" sz="1800" noProof="1"/>
              <a:t>Áætlunin var hrint af stað á evrópuþinginu 23. maí 2018</a:t>
            </a:r>
          </a:p>
          <a:p>
            <a:pPr fontAlgn="base"/>
            <a:r>
              <a:rPr lang="is-IS" sz="1800" noProof="1"/>
              <a:t>Innleiðingunni er stýrt af framkvæmdastjórn undir forustu Hanne Christensen</a:t>
            </a:r>
          </a:p>
          <a:p>
            <a:pPr lvl="0" fontAlgn="base"/>
            <a:r>
              <a:rPr lang="is-IS" sz="1800" noProof="1"/>
              <a:t>Aðgerðaráætlunin fellur að áætlunum WHO og UN:</a:t>
            </a:r>
          </a:p>
          <a:p>
            <a:pPr lvl="1" fontAlgn="base"/>
            <a:r>
              <a:rPr lang="is-IS" sz="1600" noProof="1"/>
              <a:t>WHO Global Action Plan on non- communicable diseases 2013–2020</a:t>
            </a:r>
          </a:p>
          <a:p>
            <a:pPr lvl="1" fontAlgn="base"/>
            <a:r>
              <a:rPr lang="is-IS" sz="1600" noProof="1"/>
              <a:t>WHO-Europe NCD Action Plan and the UN Sustainable Development Goals for 2015 to 2030</a:t>
            </a:r>
          </a:p>
          <a:p>
            <a:pPr fontAlgn="base"/>
            <a:r>
              <a:rPr lang="is-IS" sz="1800" noProof="1"/>
              <a:t>Aðgerðaráætlunin fellur vel saman við</a:t>
            </a:r>
          </a:p>
          <a:p>
            <a:pPr lvl="1" fontAlgn="base"/>
            <a:r>
              <a:rPr lang="is-IS" sz="1600" noProof="1"/>
              <a:t>Heilbrigðisáætlun Velferðarráðuneytisins til 2030</a:t>
            </a:r>
          </a:p>
          <a:p>
            <a:pPr lvl="1" fontAlgn="base"/>
            <a:r>
              <a:rPr lang="is-IS" sz="1600" noProof="1"/>
              <a:t>Stefnu og markmið Landspitala</a:t>
            </a:r>
          </a:p>
          <a:p>
            <a:pPr fontAlgn="base"/>
            <a:r>
              <a:rPr lang="is-IS" sz="1800" noProof="1"/>
              <a:t>Aðferð við Innleiðing hennar hérlendis gæti orðið fyrirmynd fyrir gæðaumbótum og framförum í heilbrigðisþjónustu á íslandi því hún mun byggja á nánu samstarfi fagfólks og hagsmunasamtaka sjúklinga</a:t>
            </a:r>
          </a:p>
        </p:txBody>
      </p:sp>
    </p:spTree>
    <p:extLst>
      <p:ext uri="{BB962C8B-B14F-4D97-AF65-F5344CB8AC3E}">
        <p14:creationId xmlns:p14="http://schemas.microsoft.com/office/powerpoint/2010/main" val="18350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69" y="274638"/>
            <a:ext cx="8491111" cy="881145"/>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Fjögur meginmarkmið (overarching targets) APS-E</a:t>
            </a:r>
          </a:p>
        </p:txBody>
      </p:sp>
      <p:sp>
        <p:nvSpPr>
          <p:cNvPr id="3" name="Content Placeholder 2"/>
          <p:cNvSpPr>
            <a:spLocks noGrp="1"/>
          </p:cNvSpPr>
          <p:nvPr>
            <p:ph idx="1"/>
          </p:nvPr>
        </p:nvSpPr>
        <p:spPr>
          <a:xfrm>
            <a:off x="457200" y="1600200"/>
            <a:ext cx="8229600" cy="4546838"/>
          </a:xfrm>
        </p:spPr>
        <p:txBody>
          <a:bodyPr>
            <a:normAutofit/>
          </a:bodyPr>
          <a:lstStyle/>
          <a:p>
            <a:pPr marL="0" indent="0">
              <a:buNone/>
            </a:pPr>
            <a:r>
              <a:rPr lang="is-IS" sz="2000" noProof="1"/>
              <a:t>Í hverju áherslusviði (domain) eru sett fram sérstök markmið (sjá síðar) en einnig eru sett fram fjögur aðal- eða meginmarkmið áætlunarinnar:</a:t>
            </a:r>
          </a:p>
          <a:p>
            <a:pPr marL="0" indent="0">
              <a:buNone/>
            </a:pPr>
            <a:endParaRPr lang="is-IS" sz="2000" noProof="1"/>
          </a:p>
          <a:p>
            <a:pPr lvl="0"/>
            <a:r>
              <a:rPr lang="is-IS" sz="2000" noProof="1"/>
              <a:t>Að draga úr fjölda slagtilfella í evrópu um 10%</a:t>
            </a:r>
          </a:p>
          <a:p>
            <a:pPr lvl="0"/>
            <a:r>
              <a:rPr lang="is-IS" sz="2000" noProof="1"/>
              <a:t>Að ná því að a.m.k. 90% allra slagsjúklinga fái meðferð á sérhæfðum slageiningum sem fyrsta meðferðarstað (the first level of care)</a:t>
            </a:r>
          </a:p>
          <a:p>
            <a:pPr lvl="0"/>
            <a:r>
              <a:rPr lang="is-IS" sz="2000" noProof="1"/>
              <a:t>Að koma á fót landsáætlun fyrir slag (national plan for stroke) sem spannar alla keðju meðferðar og þjónustu allt frá fyrirbyggjandi meðferð til að hindra fyrsta slag til lífs eftir slag </a:t>
            </a:r>
          </a:p>
          <a:p>
            <a:pPr lvl="0"/>
            <a:r>
              <a:rPr lang="is-IS" sz="2000" noProof="1"/>
              <a:t>Að innleiða að fullu landsáætlanir um fjölþátta lýðheilsuaðgerðir til að stuðla að og styðja heilbrigðan lífsstíl og draga úr umhverfis-, félagslegum- og fræðsluþáttum sem stuðla að heilablóðfalli</a:t>
            </a:r>
          </a:p>
        </p:txBody>
      </p:sp>
      <p:cxnSp>
        <p:nvCxnSpPr>
          <p:cNvPr id="5" name="Straight Connector 4"/>
          <p:cNvCxnSpPr/>
          <p:nvPr/>
        </p:nvCxnSpPr>
        <p:spPr>
          <a:xfrm>
            <a:off x="356769" y="5722470"/>
            <a:ext cx="8491111" cy="0"/>
          </a:xfrm>
          <a:prstGeom prst="line">
            <a:avLst/>
          </a:prstGeom>
          <a:ln w="38100" cmpd="sng">
            <a:solidFill>
              <a:srgbClr val="5887BF"/>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56769" y="2569882"/>
            <a:ext cx="8491111" cy="1"/>
          </a:xfrm>
          <a:prstGeom prst="line">
            <a:avLst/>
          </a:prstGeom>
          <a:ln w="38100" cmpd="sng">
            <a:solidFill>
              <a:srgbClr val="5887B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8847881" y="2569882"/>
            <a:ext cx="8964" cy="3152588"/>
          </a:xfrm>
          <a:prstGeom prst="line">
            <a:avLst/>
          </a:prstGeom>
          <a:ln w="38100" cmpd="sng">
            <a:solidFill>
              <a:srgbClr val="5887B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6769" y="2569882"/>
            <a:ext cx="8965" cy="3152588"/>
          </a:xfrm>
          <a:prstGeom prst="line">
            <a:avLst/>
          </a:prstGeom>
          <a:ln w="38100" cmpd="sng">
            <a:solidFill>
              <a:srgbClr val="5887B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846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is-IS" sz="3200" noProof="1"/>
              <a:t>1) Forvarnir til að hindra fyrsta slag</a:t>
            </a:r>
            <a:br>
              <a:rPr lang="is-IS" sz="3200" noProof="1"/>
            </a:br>
            <a:r>
              <a:rPr lang="is-IS" sz="2400" noProof="1"/>
              <a:t>Fyrirmyndarstaða</a:t>
            </a:r>
          </a:p>
        </p:txBody>
      </p:sp>
      <p:sp>
        <p:nvSpPr>
          <p:cNvPr id="3" name="Content Placeholder 2"/>
          <p:cNvSpPr>
            <a:spLocks noGrp="1"/>
          </p:cNvSpPr>
          <p:nvPr>
            <p:ph idx="1"/>
          </p:nvPr>
        </p:nvSpPr>
        <p:spPr/>
        <p:txBody>
          <a:bodyPr>
            <a:normAutofit/>
          </a:bodyPr>
          <a:lstStyle/>
          <a:p>
            <a:pPr lvl="0"/>
            <a:r>
              <a:rPr lang="is-IS" sz="2000" noProof="1"/>
              <a:t>Á verksviði heilsugæslu og lýðheilsuaðgerða</a:t>
            </a:r>
          </a:p>
          <a:p>
            <a:pPr lvl="0"/>
            <a:r>
              <a:rPr lang="is-IS" sz="2000" noProof="1"/>
              <a:t>Beinast að mörgum sömu áhættuþáttum og þeim sem orsaka aðra hjarta- og æðasjúkdóma og lífstílstengda sjúkdóma</a:t>
            </a:r>
          </a:p>
          <a:p>
            <a:pPr lvl="0"/>
            <a:r>
              <a:rPr lang="is-IS" sz="2000" noProof="1"/>
              <a:t>Aðgerðir sem stuðla að heilbrigðum lífsstíl einstaklinga og félagslegum-, efnahagslegum- og menntunarlegum þáttum</a:t>
            </a:r>
          </a:p>
          <a:p>
            <a:pPr lvl="0"/>
            <a:r>
              <a:rPr lang="is-IS" sz="2000" noProof="1"/>
              <a:t>Tíu áhættuþættir: háþrýstingur, reykingar, blóðfituröskun, óheilnæmt mataræði, hreyfingarleysi, offita, sykursýki, hjartasjúkdómar (t.d. gáttatif), óhófleg áfengisneysla og sálfélagslegir þættir </a:t>
            </a:r>
          </a:p>
        </p:txBody>
      </p:sp>
    </p:spTree>
    <p:extLst>
      <p:ext uri="{BB962C8B-B14F-4D97-AF65-F5344CB8AC3E}">
        <p14:creationId xmlns:p14="http://schemas.microsoft.com/office/powerpoint/2010/main" val="222431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1. Forvarnir til að hindra fyrsta slag</a:t>
            </a:r>
            <a:br>
              <a:rPr lang="is-IS" sz="3200" noProof="1"/>
            </a:br>
            <a:r>
              <a:rPr lang="is-IS" sz="2400" noProof="1"/>
              <a:t>Fyrirmyndarstaða</a:t>
            </a:r>
          </a:p>
        </p:txBody>
      </p:sp>
      <p:sp>
        <p:nvSpPr>
          <p:cNvPr id="3" name="Content Placeholder 2"/>
          <p:cNvSpPr>
            <a:spLocks noGrp="1"/>
          </p:cNvSpPr>
          <p:nvPr>
            <p:ph idx="1"/>
          </p:nvPr>
        </p:nvSpPr>
        <p:spPr/>
        <p:txBody>
          <a:bodyPr>
            <a:normAutofit/>
          </a:bodyPr>
          <a:lstStyle/>
          <a:p>
            <a:pPr lvl="0"/>
            <a:r>
              <a:rPr lang="is-IS" sz="2000" noProof="1"/>
              <a:t>Áhættugreining hjá 40-75 ára einstaklingum - SCORE og SCORE-OP</a:t>
            </a:r>
          </a:p>
          <a:p>
            <a:pPr lvl="0"/>
            <a:r>
              <a:rPr lang="is-IS" sz="2000" noProof="1"/>
              <a:t>Skimun áhættuþátta</a:t>
            </a:r>
          </a:p>
          <a:p>
            <a:pPr lvl="0"/>
            <a:r>
              <a:rPr lang="is-IS" sz="2000" noProof="1"/>
              <a:t>Auka vitund</a:t>
            </a:r>
          </a:p>
          <a:p>
            <a:pPr lvl="0"/>
            <a:r>
              <a:rPr lang="is-IS" sz="2000" noProof="1"/>
              <a:t>Heilsuefling - eHealth og mHealth</a:t>
            </a:r>
          </a:p>
          <a:p>
            <a:pPr lvl="0"/>
            <a:r>
              <a:rPr lang="is-IS" sz="2000" noProof="1"/>
              <a:t>Beinast að einstaklingum, hópum og öllu samfélaginu</a:t>
            </a:r>
          </a:p>
          <a:p>
            <a:pPr lvl="0"/>
            <a:r>
              <a:rPr lang="is-IS" sz="2000" noProof="1"/>
              <a:t>Ættu einnig að beinast að einstaklingum með lága- og meðalmikla áhættu fyrir slagi</a:t>
            </a:r>
          </a:p>
          <a:p>
            <a:pPr lvl="0"/>
            <a:r>
              <a:rPr lang="is-IS" sz="2000" noProof="1"/>
              <a:t>Einstaklingar með síðri félagslega- og efnahagslega stöðu</a:t>
            </a:r>
          </a:p>
        </p:txBody>
      </p:sp>
    </p:spTree>
    <p:extLst>
      <p:ext uri="{BB962C8B-B14F-4D97-AF65-F5344CB8AC3E}">
        <p14:creationId xmlns:p14="http://schemas.microsoft.com/office/powerpoint/2010/main" val="198560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1. Forvarnir til að hindra fyrsta slag</a:t>
            </a:r>
            <a:br>
              <a:rPr lang="is-IS" sz="3200" noProof="1"/>
            </a:br>
            <a:r>
              <a:rPr lang="is-IS" sz="2400" noProof="1"/>
              <a:t>Markmið SAP-E</a:t>
            </a:r>
          </a:p>
        </p:txBody>
      </p:sp>
      <p:sp>
        <p:nvSpPr>
          <p:cNvPr id="3" name="Content Placeholder 2"/>
          <p:cNvSpPr>
            <a:spLocks noGrp="1"/>
          </p:cNvSpPr>
          <p:nvPr>
            <p:ph idx="1"/>
          </p:nvPr>
        </p:nvSpPr>
        <p:spPr/>
        <p:txBody>
          <a:bodyPr>
            <a:normAutofit/>
          </a:bodyPr>
          <a:lstStyle/>
          <a:p>
            <a:pPr lvl="0"/>
            <a:r>
              <a:rPr lang="is-IS" sz="2000" noProof="1"/>
              <a:t>Að tryggja aðgengi einstaklinga í evrópu að meðferðum til að hindra fyrsta slag og grundvalla meðferð á betri og meir einstaklingsmiðaðri áhættuspá</a:t>
            </a:r>
          </a:p>
          <a:p>
            <a:pPr lvl="0"/>
            <a:r>
              <a:rPr lang="is-IS" sz="2000" noProof="1"/>
              <a:t>Innleiða að fullu í öllum löndum fjölþátta lýðheilsuaðgerðir sem hvetja til og stuðla að heilbrigðum lífsstíl og draga úr umhverfis-, félagslegum-, efnahagslegum- og menntunarlegum þáttum sem auka hættu á slagi.</a:t>
            </a:r>
          </a:p>
          <a:p>
            <a:r>
              <a:rPr lang="is-IS" sz="2000" noProof="1"/>
              <a:t>Gera skimanir og meðferðir sem byggja á gagnreyndum vísindum gegn áhættuþáttum aðgengilegar í evrópulöndum</a:t>
            </a:r>
          </a:p>
          <a:p>
            <a:r>
              <a:rPr lang="is-IS" sz="2000" noProof="1"/>
              <a:t>Greina og ná stjórn á blóðþrýstingi hjá 80% einstaklinga með háþrýsting í evrópu</a:t>
            </a:r>
            <a:r>
              <a:rPr lang="is-IS" sz="2000" noProof="1">
                <a:effectLst/>
              </a:rPr>
              <a:t> </a:t>
            </a:r>
            <a:endParaRPr lang="is-IS" sz="2000" noProof="1"/>
          </a:p>
        </p:txBody>
      </p:sp>
    </p:spTree>
    <p:extLst>
      <p:ext uri="{BB962C8B-B14F-4D97-AF65-F5344CB8AC3E}">
        <p14:creationId xmlns:p14="http://schemas.microsoft.com/office/powerpoint/2010/main" val="184849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0303"/>
          </a:xfrm>
        </p:spPr>
        <p:style>
          <a:lnRef idx="1">
            <a:schemeClr val="accent1"/>
          </a:lnRef>
          <a:fillRef idx="2">
            <a:schemeClr val="accent1"/>
          </a:fillRef>
          <a:effectRef idx="1">
            <a:schemeClr val="accent1"/>
          </a:effectRef>
          <a:fontRef idx="minor">
            <a:schemeClr val="dk1"/>
          </a:fontRef>
        </p:style>
        <p:txBody>
          <a:bodyPr>
            <a:noAutofit/>
          </a:bodyPr>
          <a:lstStyle/>
          <a:p>
            <a:r>
              <a:rPr lang="is-IS" sz="3200" noProof="1"/>
              <a:t>2. Skipulagning slagþjónustu</a:t>
            </a:r>
            <a:br>
              <a:rPr lang="is-IS" sz="3200" noProof="1"/>
            </a:br>
            <a:r>
              <a:rPr lang="is-IS" sz="2400" noProof="1"/>
              <a:t>Fyrirmyndarstaða</a:t>
            </a:r>
          </a:p>
        </p:txBody>
      </p:sp>
      <p:sp>
        <p:nvSpPr>
          <p:cNvPr id="3" name="Content Placeholder 2"/>
          <p:cNvSpPr>
            <a:spLocks noGrp="1"/>
          </p:cNvSpPr>
          <p:nvPr>
            <p:ph idx="1"/>
          </p:nvPr>
        </p:nvSpPr>
        <p:spPr>
          <a:xfrm>
            <a:off x="457200" y="1600200"/>
            <a:ext cx="4095213" cy="4525963"/>
          </a:xfrm>
        </p:spPr>
        <p:txBody>
          <a:bodyPr>
            <a:noAutofit/>
          </a:bodyPr>
          <a:lstStyle/>
          <a:p>
            <a:pPr lvl="0"/>
            <a:r>
              <a:rPr lang="is-IS" sz="1600" noProof="1"/>
              <a:t>Byggja á vel skilgreindum og skipulagðum einingum</a:t>
            </a:r>
          </a:p>
          <a:p>
            <a:pPr lvl="0"/>
            <a:r>
              <a:rPr lang="is-IS" sz="1600" noProof="1"/>
              <a:t>Gæðaskrár til að vakta lykilgæðabreytur</a:t>
            </a:r>
          </a:p>
          <a:p>
            <a:pPr lvl="0"/>
            <a:r>
              <a:rPr lang="is-IS" sz="1600" noProof="1"/>
              <a:t>Úttektar og viðurkenningarferli á slageiningum og slagmiðstöðvum</a:t>
            </a:r>
          </a:p>
          <a:p>
            <a:pPr lvl="0"/>
            <a:r>
              <a:rPr lang="is-IS" sz="1600" noProof="1"/>
              <a:t>Vísindastarf í grunn- og klíniskum vísindum</a:t>
            </a:r>
          </a:p>
          <a:p>
            <a:pPr lvl="0"/>
            <a:r>
              <a:rPr lang="is-IS" sz="1600" noProof="1"/>
              <a:t>EMS þjálfun, greiningarkvarðar og skýrir ferlar fyrir viðbrögð, flutning og flæði</a:t>
            </a:r>
          </a:p>
          <a:p>
            <a:pPr lvl="0"/>
            <a:r>
              <a:rPr lang="is-IS" sz="1600" noProof="1"/>
              <a:t>Slagteymi - viðbragðs og meðferðarferlar</a:t>
            </a:r>
          </a:p>
          <a:p>
            <a:pPr lvl="0"/>
            <a:r>
              <a:rPr lang="is-IS" sz="1600" noProof="1"/>
              <a:t>Draga úr töfum á veitingu t-PA og EVT</a:t>
            </a:r>
          </a:p>
          <a:p>
            <a:pPr lvl="0"/>
            <a:r>
              <a:rPr lang="is-IS" sz="1600" noProof="1"/>
              <a:t>Veita meðferð á sérhæfðum slagdeildum</a:t>
            </a:r>
          </a:p>
          <a:p>
            <a:pPr lvl="0"/>
            <a:r>
              <a:rPr lang="is-IS" sz="1600" noProof="1"/>
              <a:t>Stöðug gæðastýring</a:t>
            </a:r>
          </a:p>
        </p:txBody>
      </p:sp>
      <p:pic>
        <p:nvPicPr>
          <p:cNvPr id="4" name="Picture 3" descr="Screen Shot 2021-01-05 at 09.33.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484" y="1417638"/>
            <a:ext cx="3057316" cy="5114576"/>
          </a:xfrm>
          <a:prstGeom prst="rect">
            <a:avLst/>
          </a:prstGeom>
        </p:spPr>
      </p:pic>
    </p:spTree>
    <p:extLst>
      <p:ext uri="{BB962C8B-B14F-4D97-AF65-F5344CB8AC3E}">
        <p14:creationId xmlns:p14="http://schemas.microsoft.com/office/powerpoint/2010/main" val="1340439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14098</TotalTime>
  <Words>2687</Words>
  <Application>Microsoft Office PowerPoint</Application>
  <PresentationFormat>On-screen Show (4:3)</PresentationFormat>
  <Paragraphs>179</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Aðgerðaráætlun gegn slagi í Evrópu Kynning</vt:lpstr>
      <vt:lpstr>PowerPoint Presentation</vt:lpstr>
      <vt:lpstr>Aðgerðaráætlun gegn slagi í Evrópu (SAP-E)</vt:lpstr>
      <vt:lpstr>Aðgerðaráætlun gegn slagi í Evrópu (SAP-E)</vt:lpstr>
      <vt:lpstr>Fjögur meginmarkmið (overarching targets) APS-E</vt:lpstr>
      <vt:lpstr>1) Forvarnir til að hindra fyrsta slag Fyrirmyndarstaða</vt:lpstr>
      <vt:lpstr>1. Forvarnir til að hindra fyrsta slag Fyrirmyndarstaða</vt:lpstr>
      <vt:lpstr>1. Forvarnir til að hindra fyrsta slag Markmið SAP-E</vt:lpstr>
      <vt:lpstr>2. Skipulagning slagþjónustu Fyrirmyndarstaða</vt:lpstr>
      <vt:lpstr>2. Skipulagning slagþjónustu Markmið SAP-E</vt:lpstr>
      <vt:lpstr>3. Meðferð bráðs slags Fyrirmyndarstaða</vt:lpstr>
      <vt:lpstr>3. Meðferð bráðs slags Markmið SAP-E</vt:lpstr>
      <vt:lpstr>4. Fyrirbyggjandi meðferð í kjölfar slags Fyrirmyndarstaða</vt:lpstr>
      <vt:lpstr>4. Fyrirbyggjandi meðferð í kjölfar slags Fyrirmyndarstaða</vt:lpstr>
      <vt:lpstr>4. Fyrirbyggjandi meðferð í kjölfar slags Fyrirmyndarstaða</vt:lpstr>
      <vt:lpstr>PowerPoint Presentation</vt:lpstr>
      <vt:lpstr>4. Fyrirbyggjandi meðferð í kjölfar slags Markmið SAP-E</vt:lpstr>
      <vt:lpstr>5. Endurhæfing Fyrirmyndarstaða</vt:lpstr>
      <vt:lpstr>5. Endurhæfing Fyrirmyndarstaða</vt:lpstr>
      <vt:lpstr>5. Endurhæfing Fyrirmyndarstaða</vt:lpstr>
      <vt:lpstr>5. Endurhæfing Markmið SAP-E</vt:lpstr>
      <vt:lpstr>6. Mat á gæðum þjónustu og horfum sjúklinga Fyrirmyndarstaða</vt:lpstr>
      <vt:lpstr>6. Mat á gæðum þjónustu og horfum sjúklinga Fyrirmyndarstaða við mælingar á gæðum</vt:lpstr>
      <vt:lpstr>6. Evaluation of Quality and outcome Markmið SAP-E</vt:lpstr>
      <vt:lpstr>7. Líf eftir slag</vt:lpstr>
      <vt:lpstr>7. Líf eftir slag</vt:lpstr>
      <vt:lpstr>7. Líf eftir slag Markmið SAP-E</vt:lpstr>
      <vt:lpstr>12 Lykilárangursvísar Key performance indicators</vt:lpstr>
      <vt:lpstr>Lykilárangursvísar</vt:lpstr>
      <vt:lpstr>Lykilárangursvísar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for stroke</dc:title>
  <dc:creator>Björn Logi Þórarinsson</dc:creator>
  <cp:lastModifiedBy>Þórir Steingrímsson</cp:lastModifiedBy>
  <cp:revision>145</cp:revision>
  <dcterms:created xsi:type="dcterms:W3CDTF">2020-12-31T19:00:00Z</dcterms:created>
  <dcterms:modified xsi:type="dcterms:W3CDTF">2021-01-15T09:10:25Z</dcterms:modified>
</cp:coreProperties>
</file>