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2.png"/><Relationship Id="rId7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3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3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6.jpeg"/><Relationship Id="rId7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9.jpeg"/><Relationship Id="rId5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3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3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5.jpeg"/><Relationship Id="rId10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4047.jpeg" descr="IMG_404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026" y="106247"/>
            <a:ext cx="12782747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2615724"/>
            <a:ext cx="6418791" cy="13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3909638"/>
            <a:ext cx="6418791" cy="13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5123891"/>
            <a:ext cx="6418791" cy="13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6429213"/>
            <a:ext cx="6418791" cy="13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4118.png" descr="IMG_41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9211" y="625158"/>
            <a:ext cx="1583956" cy="1583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3536" y="603813"/>
            <a:ext cx="1047920" cy="162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8875" y="2612709"/>
            <a:ext cx="7378681" cy="1607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8875" y="4179120"/>
            <a:ext cx="7378681" cy="1607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5900" y="5601330"/>
            <a:ext cx="8078398" cy="176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0059" y="4306120"/>
            <a:ext cx="7378681" cy="1607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4244.jpeg" descr="IMG_424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55220" y="2206368"/>
            <a:ext cx="3250465" cy="580735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BOÐUÐ"/>
          <p:cNvSpPr txBox="1"/>
          <p:nvPr/>
        </p:nvSpPr>
        <p:spPr>
          <a:xfrm>
            <a:off x="5030370" y="1010736"/>
            <a:ext cx="25001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55600">
              <a:defRPr sz="46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BOÐUÐ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4223.jpeg" descr="IMG_42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4225.jpeg" descr="IMG_422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876" y="3625763"/>
            <a:ext cx="6699430" cy="234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4238.webp" descr="IMG_4238.web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4310" y="225582"/>
            <a:ext cx="1890180" cy="72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9518" y="2153274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7024" y="6737980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4248.jpeg" descr="IMG_424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59067" y="1219200"/>
            <a:ext cx="13122934" cy="733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438115" y="2088521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586" y="4240778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567130" y="6673228"/>
            <a:ext cx="9527783" cy="1507439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kilgreining…"/>
          <p:cNvSpPr txBox="1"/>
          <p:nvPr/>
        </p:nvSpPr>
        <p:spPr>
          <a:xfrm>
            <a:off x="1156668" y="5051187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0"/>
              <a:t>Skilgreining </a:t>
            </a:r>
            <a:endParaRPr b="0"/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hagsmunaaðila</a:t>
            </a:r>
          </a:p>
        </p:txBody>
      </p:sp>
      <p:sp>
        <p:nvSpPr>
          <p:cNvPr id="248" name="SAPE-tengslanet"/>
          <p:cNvSpPr txBox="1"/>
          <p:nvPr/>
        </p:nvSpPr>
        <p:spPr>
          <a:xfrm>
            <a:off x="2920625" y="6781178"/>
            <a:ext cx="169826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SAPE-tengslanet</a:t>
            </a:r>
          </a:p>
        </p:txBody>
      </p:sp>
      <p:sp>
        <p:nvSpPr>
          <p:cNvPr id="249" name="Slagáætlun Íslands"/>
          <p:cNvSpPr txBox="1"/>
          <p:nvPr/>
        </p:nvSpPr>
        <p:spPr>
          <a:xfrm>
            <a:off x="8209943" y="5048134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Slagáætlun Íslands</a:t>
            </a:r>
          </a:p>
        </p:txBody>
      </p:sp>
      <p:sp>
        <p:nvSpPr>
          <p:cNvPr id="250" name="Helstu áfangar umsjónaraðila á landsvísu"/>
          <p:cNvSpPr txBox="1"/>
          <p:nvPr/>
        </p:nvSpPr>
        <p:spPr>
          <a:xfrm>
            <a:off x="2391403" y="3048000"/>
            <a:ext cx="70637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25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Helstu áfangar umsjónaraðila á landsvísu</a:t>
            </a:r>
          </a:p>
        </p:txBody>
      </p:sp>
      <p:sp>
        <p:nvSpPr>
          <p:cNvPr id="251" name="Ljúka ákveðnum niðurstöðum fyrir…"/>
          <p:cNvSpPr txBox="1"/>
          <p:nvPr/>
        </p:nvSpPr>
        <p:spPr>
          <a:xfrm>
            <a:off x="4368358" y="4943237"/>
            <a:ext cx="2191559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Ljúka ákveðnum niðurstöðum fyrir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HRN</a:t>
            </a:r>
          </a:p>
        </p:txBody>
      </p:sp>
      <p:pic>
        <p:nvPicPr>
          <p:cNvPr id="252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259" y="4021290"/>
            <a:ext cx="4056591" cy="64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08534" y="6601707"/>
            <a:ext cx="1084132" cy="137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54167" y="4344546"/>
            <a:ext cx="504390" cy="641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4253.jpeg" descr="IMG_4253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23463" y="4114524"/>
            <a:ext cx="5301297" cy="3753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55977" y="6639422"/>
            <a:ext cx="1213507" cy="15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09360" y="4210669"/>
            <a:ext cx="2433912" cy="309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79554" y="4342197"/>
            <a:ext cx="2433912" cy="309770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Afstaða HRN í formi yfirlýsingar um…"/>
          <p:cNvSpPr txBox="1"/>
          <p:nvPr/>
        </p:nvSpPr>
        <p:spPr>
          <a:xfrm>
            <a:off x="6347094" y="6630030"/>
            <a:ext cx="251788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Afstaða </a:t>
            </a:r>
            <a:r>
              <a:t>HRN í formi yfirlýsingar um 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áætlun SAPE</a:t>
            </a:r>
          </a:p>
        </p:txBody>
      </p:sp>
      <p:sp>
        <p:nvSpPr>
          <p:cNvPr id="260" name="Útbúið hefur verið upplýsingablað fyrir viðmælendur/tengiliði - að-lagað að einstökum löndum - að fylgja SAPE-yfirlýsingunni, eins og hún var endanlega samin á upp-hafsfundinum í desember 2020. Við viljum frekari nálgun er tekur til bæði fulltrúa heilbri"/>
          <p:cNvSpPr txBox="1"/>
          <p:nvPr/>
        </p:nvSpPr>
        <p:spPr>
          <a:xfrm>
            <a:off x="1980692" y="4379750"/>
            <a:ext cx="4303125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9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Útbúið hefur verið upplýsingablað fyrir viðmælendur/tengiliði - að-lagað að einstökum löndum - að fylgja SAPE-yfirlýsingunni, eins og hún var endanlega samin á upp-hafsfundinum í desember 2020. Við viljum frekari nálgun er tekur til bæði fulltrúa heilbrigðismála, umönnunarstétta,- sem og fulltrúa sjúklinga.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4223.jpeg" descr="IMG_42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4225.jpeg" descr="IMG_422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876" y="3625763"/>
            <a:ext cx="6699430" cy="234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4238.webp" descr="IMG_4238.web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4310" y="225582"/>
            <a:ext cx="1890180" cy="72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9518" y="2153274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7024" y="6737980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4248.jpeg" descr="IMG_424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59067" y="1219200"/>
            <a:ext cx="13122934" cy="733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438115" y="2088521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586" y="4240778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567130" y="6673228"/>
            <a:ext cx="9527783" cy="1507439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kilgreining…"/>
          <p:cNvSpPr txBox="1"/>
          <p:nvPr/>
        </p:nvSpPr>
        <p:spPr>
          <a:xfrm>
            <a:off x="1156668" y="5051187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0"/>
              <a:t>Skilgreining </a:t>
            </a:r>
            <a:endParaRPr b="0"/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hagsmunaaðila</a:t>
            </a:r>
          </a:p>
        </p:txBody>
      </p:sp>
      <p:sp>
        <p:nvSpPr>
          <p:cNvPr id="273" name="SAPE-tengslanet"/>
          <p:cNvSpPr txBox="1"/>
          <p:nvPr/>
        </p:nvSpPr>
        <p:spPr>
          <a:xfrm>
            <a:off x="2920625" y="6781178"/>
            <a:ext cx="169826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SAPE-tengslanet</a:t>
            </a:r>
          </a:p>
        </p:txBody>
      </p:sp>
      <p:sp>
        <p:nvSpPr>
          <p:cNvPr id="274" name="Afstaða HRN í formi yfirlýsingar um…"/>
          <p:cNvSpPr txBox="1"/>
          <p:nvPr/>
        </p:nvSpPr>
        <p:spPr>
          <a:xfrm>
            <a:off x="6347094" y="6630030"/>
            <a:ext cx="251788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Afstaða </a:t>
            </a:r>
            <a:r>
              <a:t>HRN í formi yfirlýsingar um 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áætlun SAPE</a:t>
            </a:r>
          </a:p>
        </p:txBody>
      </p:sp>
      <p:sp>
        <p:nvSpPr>
          <p:cNvPr id="275" name="Slagáætlun Íslands"/>
          <p:cNvSpPr txBox="1"/>
          <p:nvPr/>
        </p:nvSpPr>
        <p:spPr>
          <a:xfrm>
            <a:off x="8209943" y="5048134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Slagáætlun Íslands</a:t>
            </a:r>
          </a:p>
        </p:txBody>
      </p:sp>
      <p:sp>
        <p:nvSpPr>
          <p:cNvPr id="276" name="Helstu áfangar umsjónaraðila á landsvísu"/>
          <p:cNvSpPr txBox="1"/>
          <p:nvPr/>
        </p:nvSpPr>
        <p:spPr>
          <a:xfrm>
            <a:off x="2391403" y="3048000"/>
            <a:ext cx="70637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25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Helstu áfangar umsjónaraðila á landsvísu</a:t>
            </a:r>
          </a:p>
        </p:txBody>
      </p:sp>
      <p:sp>
        <p:nvSpPr>
          <p:cNvPr id="277" name="Ljúka ákveðnum niðurstöðum fyrir…"/>
          <p:cNvSpPr txBox="1"/>
          <p:nvPr/>
        </p:nvSpPr>
        <p:spPr>
          <a:xfrm>
            <a:off x="4368358" y="4943237"/>
            <a:ext cx="2191559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Ljúka ákveðnum niðurstöðum fyrir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HRN</a:t>
            </a:r>
          </a:p>
        </p:txBody>
      </p:sp>
      <p:pic>
        <p:nvPicPr>
          <p:cNvPr id="278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259" y="4021290"/>
            <a:ext cx="4056591" cy="64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08534" y="6601707"/>
            <a:ext cx="1084132" cy="137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54167" y="4344546"/>
            <a:ext cx="504390" cy="641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4045.jpeg" descr="IMG_404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759" y="1341085"/>
            <a:ext cx="12442636" cy="776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57283" y="3826517"/>
            <a:ext cx="4474168" cy="97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57283" y="4389327"/>
            <a:ext cx="4474168" cy="97494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að fækka heilablóðföllum í Evrópu um 10%;"/>
          <p:cNvSpPr txBox="1"/>
          <p:nvPr/>
        </p:nvSpPr>
        <p:spPr>
          <a:xfrm>
            <a:off x="6924369" y="3920289"/>
            <a:ext cx="40964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sz="22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að fækka heilablóðföllum í Evrópu um 10%;</a:t>
            </a:r>
          </a:p>
        </p:txBody>
      </p:sp>
      <p:pic>
        <p:nvPicPr>
          <p:cNvPr id="139" name="IMG_4048.jpeg" descr="IMG_4048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7348" y="1351133"/>
            <a:ext cx="7112001" cy="88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Það eru 4 aðalmarkmið sem við höfum til að leggja áherslu á:"/>
          <p:cNvSpPr txBox="1"/>
          <p:nvPr/>
        </p:nvSpPr>
        <p:spPr>
          <a:xfrm>
            <a:off x="2690088" y="1624244"/>
            <a:ext cx="617743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sz="22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Það eru 4 aðalmarkmið sem við höfum til að leggja áherslu á: </a:t>
            </a:r>
          </a:p>
        </p:txBody>
      </p:sp>
      <p:pic>
        <p:nvPicPr>
          <p:cNvPr id="141" name="IMG_4118.png" descr="IMG_411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9211" y="625158"/>
            <a:ext cx="1583956" cy="1583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3536" y="603813"/>
            <a:ext cx="1047920" cy="1626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4046.jpeg" descr="IMG_404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565" y="730587"/>
            <a:ext cx="11265670" cy="8869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87276" y="5321275"/>
            <a:ext cx="4944689" cy="1077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87276" y="4338062"/>
            <a:ext cx="4944689" cy="1077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1793" y="3544212"/>
            <a:ext cx="4445061" cy="968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rcRect l="0" t="0" r="25342" b="25342"/>
          <a:stretch>
            <a:fillRect/>
          </a:stretch>
        </p:blipFill>
        <p:spPr>
          <a:xfrm>
            <a:off x="4830353" y="3574776"/>
            <a:ext cx="2017169" cy="43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7571" y="5315878"/>
            <a:ext cx="2317888" cy="50508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ð meðhöndla 90% eða meira af sjúklingum með heilablóðfall í Evrópu á sérstökum slagdeildum (stroke unit) sem fyrsta stigi umönnunar"/>
          <p:cNvSpPr txBox="1"/>
          <p:nvPr/>
        </p:nvSpPr>
        <p:spPr>
          <a:xfrm>
            <a:off x="7326312" y="4085685"/>
            <a:ext cx="4666617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sz="22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að meðhöndla 90% eða meira af sjúklingum með heilablóðfall í Evrópu á sérstökum slagdeildum (stroke unit) sem fyrsta stigi umönnunar</a:t>
            </a:r>
          </a:p>
        </p:txBody>
      </p:sp>
      <p:sp>
        <p:nvSpPr>
          <p:cNvPr id="152" name="SLAGEINING"/>
          <p:cNvSpPr txBox="1"/>
          <p:nvPr/>
        </p:nvSpPr>
        <p:spPr>
          <a:xfrm>
            <a:off x="4732595" y="3572395"/>
            <a:ext cx="221283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355600">
              <a:defRPr sz="1908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200"/>
              <a:t>SLAGEINING</a:t>
            </a:r>
            <a:r>
              <a:t> </a:t>
            </a:r>
          </a:p>
        </p:txBody>
      </p:sp>
      <p:sp>
        <p:nvSpPr>
          <p:cNvPr id="153" name="eða meira"/>
          <p:cNvSpPr txBox="1"/>
          <p:nvPr/>
        </p:nvSpPr>
        <p:spPr>
          <a:xfrm>
            <a:off x="2411495" y="5517727"/>
            <a:ext cx="155004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55600">
              <a:defRPr sz="1908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eða meira </a:t>
            </a:r>
          </a:p>
        </p:txBody>
      </p:sp>
      <p:pic>
        <p:nvPicPr>
          <p:cNvPr id="154" name="IMG_4118.png" descr="IMG_41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9211" y="625158"/>
            <a:ext cx="1583956" cy="1583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3536" y="603813"/>
            <a:ext cx="1047920" cy="1626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4041.jpeg" descr="IMG_404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231" y="1122173"/>
            <a:ext cx="12012338" cy="718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8463" y="1945799"/>
            <a:ext cx="4888571" cy="1065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9346" y="2756677"/>
            <a:ext cx="5654773" cy="1232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8463" y="3843013"/>
            <a:ext cx="4888571" cy="1065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afa áætlanir um heilablóðfall er nær yfir allt landið; um snæmmtæka íhlutun; fulla endurhæfingu og möguleika á þátttöku einstaklingsins í samfélaginu eftir slag."/>
          <p:cNvSpPr txBox="1"/>
          <p:nvPr/>
        </p:nvSpPr>
        <p:spPr>
          <a:xfrm>
            <a:off x="5585301" y="2669774"/>
            <a:ext cx="506793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sz="22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Hafa áætlanir um heilablóðfall er nær yfir allt landið; um snæmmtæka íhlutun; fulla endurhæfingu og möguleika á þátttöku einstaklingsins í samfélaginu eftir slag.</a:t>
            </a:r>
          </a:p>
        </p:txBody>
      </p:sp>
      <p:pic>
        <p:nvPicPr>
          <p:cNvPr id="163" name="IMG_4118.png" descr="IMG_41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9211" y="625158"/>
            <a:ext cx="1583956" cy="1583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3536" y="603813"/>
            <a:ext cx="1047920" cy="1626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4222.jpeg" descr="IMG_422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269279"/>
            <a:ext cx="13004800" cy="8662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7812" y="512744"/>
            <a:ext cx="1047920" cy="162664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ENDURHÆFING"/>
          <p:cNvSpPr txBox="1"/>
          <p:nvPr/>
        </p:nvSpPr>
        <p:spPr>
          <a:xfrm>
            <a:off x="211141" y="5886763"/>
            <a:ext cx="499779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55600">
              <a:defRPr sz="4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2800"/>
            </a:pPr>
            <a:r>
              <a:rPr sz="4400"/>
              <a:t>ENDURHÆFING</a:t>
            </a:r>
          </a:p>
        </p:txBody>
      </p:sp>
      <p:pic>
        <p:nvPicPr>
          <p:cNvPr id="170" name="IMG_4118.png" descr="IMG_41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745" y="592905"/>
            <a:ext cx="1466325" cy="1466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4047.jpeg" descr="IMG_404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026" y="106247"/>
            <a:ext cx="12782747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2615724"/>
            <a:ext cx="6418791" cy="13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3909638"/>
            <a:ext cx="6418791" cy="13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5123891"/>
            <a:ext cx="6418791" cy="13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4042.jpeg" descr="IMG_40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6689" y="6429213"/>
            <a:ext cx="6418791" cy="139869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ð innleiða að fullu innlendar áætlanir fyrir fjölþátta lýðheilsuaðgerðir til að stuðla að og auðvelda heilbrigðan lífsstíl og að draga úr umhverfisþáttum (þ.m.t. loftmengun), félagslegum og efnahagslegum er auka hættu á slagi."/>
          <p:cNvSpPr txBox="1"/>
          <p:nvPr/>
        </p:nvSpPr>
        <p:spPr>
          <a:xfrm>
            <a:off x="6156645" y="2650495"/>
            <a:ext cx="631888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sz="22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að innleiða að fullu innlendar áætlanir fyrir fjölþátta lýðheilsuaðgerðir til að stuðla að og auðvelda heilbrigðan lífsstíl og að draga úr umhverfisþáttum (þ.m.t. loftmengun), félagslegum og efnahagslegum er auka hættu á slagi.</a:t>
            </a:r>
          </a:p>
        </p:txBody>
      </p:sp>
      <p:pic>
        <p:nvPicPr>
          <p:cNvPr id="179" name="IMG_4118.png" descr="IMG_41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9211" y="625158"/>
            <a:ext cx="1583956" cy="1583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3536" y="603813"/>
            <a:ext cx="1047920" cy="1626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4223.jpeg" descr="IMG_42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4225.jpeg" descr="IMG_422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876" y="3625763"/>
            <a:ext cx="6699430" cy="234283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HVER ERU hin fjárhagslegu áhrif heilablóðfalls…"/>
          <p:cNvSpPr txBox="1"/>
          <p:nvPr/>
        </p:nvSpPr>
        <p:spPr>
          <a:xfrm>
            <a:off x="1427922" y="3184957"/>
            <a:ext cx="4387482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28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5800"/>
              <a:t>HVER ERU</a:t>
            </a:r>
            <a:r>
              <a:t> </a:t>
            </a:r>
            <a:r>
              <a:rPr sz="2700"/>
              <a:t>hin fjárhagslegu áhrif </a:t>
            </a:r>
            <a:r>
              <a:rPr sz="4400"/>
              <a:t>heilablóðfalls</a:t>
            </a:r>
            <a:r>
              <a:t> </a:t>
            </a:r>
          </a:p>
          <a:p>
            <a:pPr algn="l" defTabSz="355600">
              <a:defRPr sz="28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5100"/>
              <a:t>hér á landi?</a:t>
            </a:r>
            <a:r>
              <a:t>  </a:t>
            </a:r>
          </a:p>
        </p:txBody>
      </p:sp>
      <p:pic>
        <p:nvPicPr>
          <p:cNvPr id="186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3536" y="603813"/>
            <a:ext cx="1047920" cy="162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4118.png" descr="IMG_41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1182" y="465788"/>
            <a:ext cx="1659847" cy="1659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4238.webp" descr="IMG_4238.web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84310" y="225582"/>
            <a:ext cx="1890180" cy="729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4223.jpeg" descr="IMG_42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4225.jpeg" descr="IMG_422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876" y="3625763"/>
            <a:ext cx="6699430" cy="234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4238.webp" descr="IMG_4238.web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4310" y="225582"/>
            <a:ext cx="1890180" cy="72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9518" y="2153274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7024" y="6737980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4248.jpeg" descr="IMG_424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59067" y="1219200"/>
            <a:ext cx="13122934" cy="733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438115" y="2088521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586" y="4240778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567130" y="6673228"/>
            <a:ext cx="9527783" cy="150743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kilgreining…"/>
          <p:cNvSpPr txBox="1"/>
          <p:nvPr/>
        </p:nvSpPr>
        <p:spPr>
          <a:xfrm>
            <a:off x="1156668" y="5051187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0"/>
              <a:t>Skilgreining </a:t>
            </a:r>
            <a:endParaRPr b="0"/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hagsmunaaðila</a:t>
            </a:r>
          </a:p>
        </p:txBody>
      </p:sp>
      <p:sp>
        <p:nvSpPr>
          <p:cNvPr id="201" name="SAPE-tengslanet"/>
          <p:cNvSpPr txBox="1"/>
          <p:nvPr/>
        </p:nvSpPr>
        <p:spPr>
          <a:xfrm>
            <a:off x="2920625" y="6781178"/>
            <a:ext cx="169826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SAPE-tengslanet</a:t>
            </a:r>
          </a:p>
        </p:txBody>
      </p:sp>
      <p:sp>
        <p:nvSpPr>
          <p:cNvPr id="202" name="Afstaða HRN í formi yfirlýsingar um…"/>
          <p:cNvSpPr txBox="1"/>
          <p:nvPr/>
        </p:nvSpPr>
        <p:spPr>
          <a:xfrm>
            <a:off x="6347094" y="6630030"/>
            <a:ext cx="251788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Afstaða </a:t>
            </a:r>
            <a:r>
              <a:t>HRN í formi yfirlýsingar um 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áætlun SAPE</a:t>
            </a:r>
          </a:p>
        </p:txBody>
      </p:sp>
      <p:sp>
        <p:nvSpPr>
          <p:cNvPr id="203" name="Slagáætlun Íslands"/>
          <p:cNvSpPr txBox="1"/>
          <p:nvPr/>
        </p:nvSpPr>
        <p:spPr>
          <a:xfrm>
            <a:off x="8209943" y="5048134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Slagáætlun Íslands</a:t>
            </a:r>
          </a:p>
        </p:txBody>
      </p:sp>
      <p:sp>
        <p:nvSpPr>
          <p:cNvPr id="204" name="Helstu áfangar umsjónaraðila á landsvísu"/>
          <p:cNvSpPr txBox="1"/>
          <p:nvPr/>
        </p:nvSpPr>
        <p:spPr>
          <a:xfrm>
            <a:off x="2391403" y="3048000"/>
            <a:ext cx="70637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25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Helstu áfangar umsjónaraðila á landsvísu</a:t>
            </a:r>
          </a:p>
        </p:txBody>
      </p:sp>
      <p:sp>
        <p:nvSpPr>
          <p:cNvPr id="205" name="Ljúka ákveðnum niðurstöðum fyrir…"/>
          <p:cNvSpPr txBox="1"/>
          <p:nvPr/>
        </p:nvSpPr>
        <p:spPr>
          <a:xfrm>
            <a:off x="4368358" y="4943237"/>
            <a:ext cx="2191559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Ljúka ákveðnum niðurstöðum fyrir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HRN</a:t>
            </a:r>
          </a:p>
        </p:txBody>
      </p:sp>
      <p:pic>
        <p:nvPicPr>
          <p:cNvPr id="206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259" y="4021290"/>
            <a:ext cx="4056591" cy="64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08534" y="6601707"/>
            <a:ext cx="1084132" cy="137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4247.jpeg" descr="IMG_424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54167" y="4344546"/>
            <a:ext cx="504390" cy="641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3639.png" descr="IMG_36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613" y="9125421"/>
            <a:ext cx="619547" cy="96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4223.jpeg" descr="IMG_42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4225.jpeg" descr="IMG_422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876" y="3625763"/>
            <a:ext cx="6699430" cy="234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4238.webp" descr="IMG_4238.web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4310" y="225582"/>
            <a:ext cx="1890180" cy="72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9518" y="2153274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7024" y="6737980"/>
            <a:ext cx="8709240" cy="137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4248.jpeg" descr="IMG_424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59067" y="1219200"/>
            <a:ext cx="13122934" cy="733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438115" y="2088521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586" y="4240778"/>
            <a:ext cx="9527782" cy="150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567130" y="6673228"/>
            <a:ext cx="9527783" cy="1507439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Afstaða HRN í formi yfirlýsingar um…"/>
          <p:cNvSpPr txBox="1"/>
          <p:nvPr/>
        </p:nvSpPr>
        <p:spPr>
          <a:xfrm>
            <a:off x="6347094" y="6630030"/>
            <a:ext cx="251788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Afstaða </a:t>
            </a:r>
            <a:r>
              <a:t>HRN í formi yfirlýsingar um 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áætlun SAPE</a:t>
            </a:r>
          </a:p>
        </p:txBody>
      </p:sp>
      <p:sp>
        <p:nvSpPr>
          <p:cNvPr id="221" name="Slagáætlun Íslands"/>
          <p:cNvSpPr txBox="1"/>
          <p:nvPr/>
        </p:nvSpPr>
        <p:spPr>
          <a:xfrm>
            <a:off x="8209943" y="5048134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Slagáætlun Íslands</a:t>
            </a:r>
          </a:p>
        </p:txBody>
      </p:sp>
      <p:sp>
        <p:nvSpPr>
          <p:cNvPr id="222" name="Helstu áfangar umsjónaraðila á landsvísu"/>
          <p:cNvSpPr txBox="1"/>
          <p:nvPr/>
        </p:nvSpPr>
        <p:spPr>
          <a:xfrm>
            <a:off x="2391403" y="3048000"/>
            <a:ext cx="70637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25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Helstu áfangar umsjónaraðila á landsvísu</a:t>
            </a:r>
          </a:p>
        </p:txBody>
      </p:sp>
      <p:pic>
        <p:nvPicPr>
          <p:cNvPr id="223" name="IMG_4250.jpeg" descr="IMG_4250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01869" y="3954581"/>
            <a:ext cx="7377813" cy="442864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Ljúka ákveðnum niðurstöðum fyrir…"/>
          <p:cNvSpPr txBox="1"/>
          <p:nvPr/>
        </p:nvSpPr>
        <p:spPr>
          <a:xfrm>
            <a:off x="4368358" y="4943237"/>
            <a:ext cx="2191559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Ljúka ákveðnum niðurstöðum fyrir</a:t>
            </a:r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HRN</a:t>
            </a:r>
          </a:p>
        </p:txBody>
      </p:sp>
      <p:pic>
        <p:nvPicPr>
          <p:cNvPr id="225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259" y="4021290"/>
            <a:ext cx="4056591" cy="64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26960" y="4494789"/>
            <a:ext cx="4661911" cy="73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96599" y="5231907"/>
            <a:ext cx="4661911" cy="73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26960" y="5758589"/>
            <a:ext cx="4661911" cy="73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26960" y="6743838"/>
            <a:ext cx="4661911" cy="73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4247.jpeg" descr="IMG_424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96599" y="7104568"/>
            <a:ext cx="4661911" cy="73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4247.jpeg" descr="IMG_4247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08534" y="6601707"/>
            <a:ext cx="1084132" cy="137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4247.jpeg" descr="IMG_4247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54167" y="4344546"/>
            <a:ext cx="504390" cy="64195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kilgreining…"/>
          <p:cNvSpPr txBox="1"/>
          <p:nvPr/>
        </p:nvSpPr>
        <p:spPr>
          <a:xfrm>
            <a:off x="1156668" y="5051187"/>
            <a:ext cx="15616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0"/>
              <a:t>Skilgreining </a:t>
            </a:r>
            <a:endParaRPr b="0"/>
          </a:p>
          <a:p>
            <a: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hagsmunaaðila</a:t>
            </a:r>
          </a:p>
        </p:txBody>
      </p:sp>
      <p:sp>
        <p:nvSpPr>
          <p:cNvPr id="234" name="SAPE-tengslanet"/>
          <p:cNvSpPr txBox="1"/>
          <p:nvPr/>
        </p:nvSpPr>
        <p:spPr>
          <a:xfrm>
            <a:off x="2920625" y="6781178"/>
            <a:ext cx="169826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355600">
              <a:defRPr b="0" sz="14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1"/>
            </a:pPr>
            <a:r>
              <a:rPr b="0"/>
              <a:t>SAPE-tengslanet</a:t>
            </a:r>
          </a:p>
        </p:txBody>
      </p:sp>
      <p:sp>
        <p:nvSpPr>
          <p:cNvPr id="235" name="Gengið sé úr skugga um að allir hagsmunaaðilar séu þátttakendur og öll svæði falli undir.  Hugsað sé um bæði hagnýt verkefni, hagsmuna-gæslu (heilbrigðisstarfsmaður getur mælt með, en aðeins sjúklingar krefjast), samlegðaráhrif við núverandi stofnanir og"/>
          <p:cNvSpPr txBox="1"/>
          <p:nvPr/>
        </p:nvSpPr>
        <p:spPr>
          <a:xfrm>
            <a:off x="7128199" y="4342197"/>
            <a:ext cx="4659434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19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0"/>
              <a:t>Gengið sé úr skugga um að allir hagsmunaaðilar séu þátttakendur og öll svæði falli undir.  Hugsað sé um bæði hagnýt verkefni, hagsmuna-gæslu (heilbrigðisstarfsmaður getur mælt með, en aðeins sjúklingar krefjast), samlegðaráhrif við núverandi stofnanir og tengslanet. </a:t>
            </a:r>
            <a:endParaRPr b="0"/>
          </a:p>
          <a:p>
            <a:pPr algn="l" defTabSz="355600">
              <a:defRPr sz="19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0"/>
          </a:p>
          <a:p>
            <a:pPr algn="l" defTabSz="355600">
              <a:defRPr sz="1900">
                <a:solidFill>
                  <a:srgbClr val="58348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0"/>
              <a:t>Gagna / reynsluöflun og greining er styður kröfuna um úrbætur.</a:t>
            </a:r>
            <a:endParaRPr b="0"/>
          </a:p>
          <a:p>
            <a:pPr algn="l" defTabSz="355600">
              <a:defRPr b="0" sz="190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355600">
              <a:defRPr b="0" sz="1908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