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0" r:id="rId4"/>
    <p:sldId id="272" r:id="rId5"/>
    <p:sldId id="259" r:id="rId6"/>
    <p:sldId id="292" r:id="rId7"/>
    <p:sldId id="291" r:id="rId8"/>
    <p:sldId id="303" r:id="rId9"/>
    <p:sldId id="258" r:id="rId10"/>
    <p:sldId id="294" r:id="rId11"/>
    <p:sldId id="273" r:id="rId12"/>
    <p:sldId id="307" r:id="rId13"/>
    <p:sldId id="308" r:id="rId14"/>
    <p:sldId id="300" r:id="rId15"/>
    <p:sldId id="277" r:id="rId16"/>
    <p:sldId id="260" r:id="rId17"/>
    <p:sldId id="286" r:id="rId18"/>
    <p:sldId id="290" r:id="rId19"/>
    <p:sldId id="261" r:id="rId20"/>
    <p:sldId id="263" r:id="rId21"/>
    <p:sldId id="264" r:id="rId22"/>
    <p:sldId id="267" r:id="rId23"/>
    <p:sldId id="265" r:id="rId24"/>
    <p:sldId id="268" r:id="rId25"/>
    <p:sldId id="305" r:id="rId26"/>
    <p:sldId id="306" r:id="rId27"/>
    <p:sldId id="266" r:id="rId28"/>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57" d="100"/>
          <a:sy n="157" d="100"/>
        </p:scale>
        <p:origin x="-22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09C8D-F27A-49B7-90F2-FA7EA14E1B81}" type="datetimeFigureOut">
              <a:rPr lang="is-IS" smtClean="0"/>
              <a:pPr/>
              <a:t>25.02.2021</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FDB7B-C3D4-4409-B534-5F501435F19F}" type="slidenum">
              <a:rPr lang="is-IS" smtClean="0"/>
              <a:pPr/>
              <a:t>‹#›</a:t>
            </a:fld>
            <a:endParaRPr lang="is-I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a:p>
        </p:txBody>
      </p:sp>
      <p:sp>
        <p:nvSpPr>
          <p:cNvPr id="4" name="Slide Number Placeholder 3"/>
          <p:cNvSpPr>
            <a:spLocks noGrp="1"/>
          </p:cNvSpPr>
          <p:nvPr>
            <p:ph type="sldNum" sz="quarter" idx="10"/>
          </p:nvPr>
        </p:nvSpPr>
        <p:spPr/>
        <p:txBody>
          <a:bodyPr/>
          <a:lstStyle/>
          <a:p>
            <a:fld id="{7BAFDB7B-C3D4-4409-B534-5F501435F19F}" type="slidenum">
              <a:rPr lang="is-IS" smtClean="0"/>
              <a:pPr/>
              <a:t>2</a:t>
            </a:fld>
            <a:endParaRPr lang="is-I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Figure 1. </a:t>
            </a:r>
            <a:r>
              <a:rPr lang="en-GB" dirty="0" err="1">
                <a:latin typeface="Arial" charset="0"/>
                <a:ea typeface="msgothic" charset="0"/>
                <a:cs typeface="msgothic" charset="0"/>
              </a:rPr>
              <a:t>Nomograms</a:t>
            </a:r>
            <a:r>
              <a:rPr lang="en-GB" dirty="0">
                <a:latin typeface="Arial" charset="0"/>
                <a:ea typeface="msgothic" charset="0"/>
                <a:cs typeface="msgothic" charset="0"/>
              </a:rPr>
              <a:t> for (A) the model predicting functional recovery (BI ≥95) </a:t>
            </a:r>
            <a:r>
              <a:rPr lang="en-GB" dirty="0" err="1">
                <a:latin typeface="Arial" charset="0"/>
                <a:ea typeface="msgothic" charset="0"/>
                <a:cs typeface="msgothic" charset="0"/>
              </a:rPr>
              <a:t>vs</a:t>
            </a:r>
            <a:r>
              <a:rPr lang="en-GB" dirty="0">
                <a:latin typeface="Arial" charset="0"/>
                <a:ea typeface="msgothic" charset="0"/>
                <a:cs typeface="msgothic" charset="0"/>
              </a:rPr>
              <a:t> no functional recovery (BI &lt;95) or mortality and for (B) the model predicting survival </a:t>
            </a:r>
            <a:r>
              <a:rPr lang="en-GB" dirty="0" err="1">
                <a:latin typeface="Arial" charset="0"/>
                <a:ea typeface="msgothic" charset="0"/>
                <a:cs typeface="msgothic" charset="0"/>
              </a:rPr>
              <a:t>vs</a:t>
            </a:r>
            <a:r>
              <a:rPr lang="en-GB" dirty="0">
                <a:latin typeface="Arial" charset="0"/>
                <a:ea typeface="msgothic" charset="0"/>
                <a:cs typeface="msgothic" charset="0"/>
              </a:rPr>
              <a:t> mortality.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31763-FA51-D54D-B0E3-36FBDABDD971}" type="slidenum">
              <a:rPr lang="en-US" smtClean="0"/>
              <a:pPr/>
              <a:t>26</a:t>
            </a:fld>
            <a:endParaRPr lang="en-US"/>
          </a:p>
        </p:txBody>
      </p:sp>
    </p:spTree>
    <p:extLst>
      <p:ext uri="{BB962C8B-B14F-4D97-AF65-F5344CB8AC3E}">
        <p14:creationId xmlns:p14="http://schemas.microsoft.com/office/powerpoint/2010/main" xmlns="" val="287575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3A2B91F6-9DF8-4F8B-96BE-8FD12DDAAA4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55A89-DEA5-4346-848D-004D9C44059C}" type="datetimeFigureOut">
              <a:rPr lang="is-IS" smtClean="0"/>
              <a:pPr/>
              <a:t>25.02.2021</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AB254B78-B240-4D1A-9A3E-0A574A421683}" type="slidenum">
              <a:rPr lang="is-IS" smtClean="0"/>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55A89-DEA5-4346-848D-004D9C44059C}" type="datetimeFigureOut">
              <a:rPr lang="is-IS" smtClean="0"/>
              <a:pPr/>
              <a:t>25.02.2021</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54B78-B240-4D1A-9A3E-0A574A421683}"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heitur.landspitali.is/focal/gaedahandbaekur/gnhskurda.nsf/0/66723B201D36CD400025808F00539052" TargetMode="External"/><Relationship Id="rId2" Type="http://schemas.openxmlformats.org/officeDocument/2006/relationships/hyperlink" Target="https://www.landlaeknir.is/servlet/file/store93/item2406/2136.pdf" TargetMode="External"/><Relationship Id="rId1" Type="http://schemas.openxmlformats.org/officeDocument/2006/relationships/slideLayout" Target="../slideLayouts/slideLayout2.xml"/><Relationship Id="rId5" Type="http://schemas.openxmlformats.org/officeDocument/2006/relationships/hyperlink" Target="http://heitur.landspitali.is/focal/gaedahandbaekur/gnhskurda.nsf/0/8b20c3205b801cdb00257e370034cbe8/$FILE/Mat_og_varnir_gegn_naeringar_og_vokvavanda_sjuklinga_eftir_heilablodfall.pdf" TargetMode="External"/><Relationship Id="rId4" Type="http://schemas.openxmlformats.org/officeDocument/2006/relationships/hyperlink" Target="http://heitur.landspitali.is/focal/gaedahandbaekur/gnhskurda.ns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Endurhæfing strók á Íslandi</a:t>
            </a:r>
            <a:endParaRPr lang="is-IS" dirty="0"/>
          </a:p>
        </p:txBody>
      </p:sp>
      <p:sp>
        <p:nvSpPr>
          <p:cNvPr id="3" name="Subtitle 2"/>
          <p:cNvSpPr>
            <a:spLocks noGrp="1"/>
          </p:cNvSpPr>
          <p:nvPr>
            <p:ph type="subTitle" idx="1"/>
          </p:nvPr>
        </p:nvSpPr>
        <p:spPr/>
        <p:txBody>
          <a:bodyPr/>
          <a:lstStyle/>
          <a:p>
            <a:r>
              <a:rPr lang="is-IS" dirty="0" smtClean="0"/>
              <a:t>Finnbogi Jakobsson</a:t>
            </a:r>
          </a:p>
          <a:p>
            <a:r>
              <a:rPr lang="is-IS" dirty="0" smtClean="0"/>
              <a:t>Taugalæknir Grensásdeild</a:t>
            </a:r>
          </a:p>
          <a:p>
            <a:r>
              <a:rPr lang="is-IS" dirty="0" smtClean="0"/>
              <a:t>24.02.2021</a:t>
            </a:r>
            <a:endParaRPr lang="is-I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Strók endurhæfing</a:t>
            </a:r>
            <a:endParaRPr lang="en-US" dirty="0"/>
          </a:p>
        </p:txBody>
      </p:sp>
      <p:pic>
        <p:nvPicPr>
          <p:cNvPr id="57345" name="Picture 1"/>
          <p:cNvPicPr>
            <a:picLocks noGrp="1" noChangeAspect="1" noChangeArrowheads="1"/>
          </p:cNvPicPr>
          <p:nvPr>
            <p:ph idx="1"/>
          </p:nvPr>
        </p:nvPicPr>
        <p:blipFill>
          <a:blip r:embed="rId2" cstate="print"/>
          <a:srcRect/>
          <a:stretch>
            <a:fillRect/>
          </a:stretch>
        </p:blipFill>
        <p:spPr bwMode="auto">
          <a:xfrm>
            <a:off x="1197128" y="1600200"/>
            <a:ext cx="6749743"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err="1" smtClean="0"/>
              <a:t>Art.cerebri</a:t>
            </a:r>
            <a:r>
              <a:rPr lang="is-IS" dirty="0" smtClean="0"/>
              <a:t> </a:t>
            </a:r>
            <a:r>
              <a:rPr lang="is-IS" dirty="0" err="1" smtClean="0"/>
              <a:t>media</a:t>
            </a:r>
            <a:r>
              <a:rPr lang="is-IS" dirty="0" smtClean="0"/>
              <a:t> lokun</a:t>
            </a:r>
            <a:br>
              <a:rPr lang="is-IS" dirty="0" smtClean="0"/>
            </a:br>
            <a:r>
              <a:rPr lang="is-IS" dirty="0" smtClean="0"/>
              <a:t>TACS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245952" y="1600200"/>
            <a:ext cx="4652096" cy="4525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p:txBody>
          <a:bodyPr/>
          <a:lstStyle/>
          <a:p>
            <a:r>
              <a:rPr lang="en-GB" sz="2400"/>
              <a:t>71 árs karl: Skyndilegt máttleysi í vinstri hendi og óstöðugleiki. TS eðlilegt við komu 36 tímum áður.</a:t>
            </a:r>
          </a:p>
        </p:txBody>
      </p:sp>
      <p:pic>
        <p:nvPicPr>
          <p:cNvPr id="10243" name="Picture 3" descr="14796779"/>
          <p:cNvPicPr>
            <a:picLocks noGrp="1" noChangeAspect="1" noChangeArrowheads="1"/>
          </p:cNvPicPr>
          <p:nvPr>
            <p:ph sz="quarter" idx="1"/>
          </p:nvPr>
        </p:nvPicPr>
        <p:blipFill>
          <a:blip r:embed="rId2" cstate="print"/>
          <a:srcRect/>
          <a:stretch>
            <a:fillRect/>
          </a:stretch>
        </p:blipFill>
        <p:spPr>
          <a:xfrm>
            <a:off x="712788" y="1557338"/>
            <a:ext cx="2017712" cy="2232025"/>
          </a:xfrm>
        </p:spPr>
      </p:pic>
      <p:pic>
        <p:nvPicPr>
          <p:cNvPr id="10244" name="Picture 4" descr="14796803"/>
          <p:cNvPicPr>
            <a:picLocks noChangeAspect="1" noChangeArrowheads="1"/>
          </p:cNvPicPr>
          <p:nvPr/>
        </p:nvPicPr>
        <p:blipFill>
          <a:blip r:embed="rId3" cstate="print"/>
          <a:srcRect/>
          <a:stretch>
            <a:fillRect/>
          </a:stretch>
        </p:blipFill>
        <p:spPr bwMode="auto">
          <a:xfrm>
            <a:off x="2843213" y="1557338"/>
            <a:ext cx="2016125" cy="2232025"/>
          </a:xfrm>
          <a:prstGeom prst="rect">
            <a:avLst/>
          </a:prstGeom>
          <a:noFill/>
        </p:spPr>
      </p:pic>
      <p:pic>
        <p:nvPicPr>
          <p:cNvPr id="10245" name="Picture 5" descr="14796780"/>
          <p:cNvPicPr>
            <a:picLocks noGrp="1" noChangeAspect="1" noChangeArrowheads="1"/>
          </p:cNvPicPr>
          <p:nvPr>
            <p:ph sz="quarter" idx="3"/>
          </p:nvPr>
        </p:nvPicPr>
        <p:blipFill>
          <a:blip r:embed="rId4" cstate="print"/>
          <a:srcRect/>
          <a:stretch>
            <a:fillRect/>
          </a:stretch>
        </p:blipFill>
        <p:spPr>
          <a:xfrm>
            <a:off x="684213" y="3933825"/>
            <a:ext cx="2006600" cy="2546350"/>
          </a:xfrm>
          <a:ln/>
        </p:spPr>
      </p:pic>
      <p:pic>
        <p:nvPicPr>
          <p:cNvPr id="10246" name="Picture 6" descr="14796804"/>
          <p:cNvPicPr>
            <a:picLocks noChangeAspect="1" noChangeArrowheads="1"/>
          </p:cNvPicPr>
          <p:nvPr/>
        </p:nvPicPr>
        <p:blipFill>
          <a:blip r:embed="rId5" cstate="print"/>
          <a:srcRect/>
          <a:stretch>
            <a:fillRect/>
          </a:stretch>
        </p:blipFill>
        <p:spPr bwMode="auto">
          <a:xfrm>
            <a:off x="2843213" y="3933825"/>
            <a:ext cx="1984375" cy="2519363"/>
          </a:xfrm>
          <a:prstGeom prst="rect">
            <a:avLst/>
          </a:prstGeom>
          <a:noFill/>
          <a:ln w="9525">
            <a:noFill/>
            <a:miter lim="800000"/>
            <a:headEnd/>
            <a:tailEnd/>
          </a:ln>
        </p:spPr>
      </p:pic>
      <p:pic>
        <p:nvPicPr>
          <p:cNvPr id="10247" name="Picture 7" descr="14796851"/>
          <p:cNvPicPr>
            <a:picLocks noGrp="1" noChangeAspect="1" noChangeArrowheads="1"/>
          </p:cNvPicPr>
          <p:nvPr>
            <p:ph sz="quarter" idx="2"/>
          </p:nvPr>
        </p:nvPicPr>
        <p:blipFill>
          <a:blip r:embed="rId6" cstate="print"/>
          <a:srcRect/>
          <a:stretch>
            <a:fillRect/>
          </a:stretch>
        </p:blipFill>
        <p:spPr>
          <a:xfrm>
            <a:off x="4932363" y="1557338"/>
            <a:ext cx="1974850" cy="2232025"/>
          </a:xfrm>
          <a:ln/>
        </p:spPr>
      </p:pic>
      <p:pic>
        <p:nvPicPr>
          <p:cNvPr id="10248" name="Picture 8" descr="14796852"/>
          <p:cNvPicPr>
            <a:picLocks noGrp="1" noChangeAspect="1" noChangeArrowheads="1"/>
          </p:cNvPicPr>
          <p:nvPr>
            <p:ph sz="quarter" idx="4"/>
          </p:nvPr>
        </p:nvPicPr>
        <p:blipFill>
          <a:blip r:embed="rId7" cstate="print"/>
          <a:srcRect/>
          <a:stretch>
            <a:fillRect/>
          </a:stretch>
        </p:blipFill>
        <p:spPr>
          <a:xfrm>
            <a:off x="4957763" y="3933825"/>
            <a:ext cx="1985962" cy="2519363"/>
          </a:xfrm>
          <a:noFill/>
          <a:ln/>
        </p:spPr>
      </p:pic>
      <p:pic>
        <p:nvPicPr>
          <p:cNvPr id="10249" name="Picture 9" descr="14796899"/>
          <p:cNvPicPr>
            <a:picLocks noChangeAspect="1" noChangeArrowheads="1"/>
          </p:cNvPicPr>
          <p:nvPr/>
        </p:nvPicPr>
        <p:blipFill>
          <a:blip r:embed="rId8" cstate="print"/>
          <a:srcRect/>
          <a:stretch>
            <a:fillRect/>
          </a:stretch>
        </p:blipFill>
        <p:spPr bwMode="auto">
          <a:xfrm>
            <a:off x="6804025" y="1557338"/>
            <a:ext cx="1976438" cy="2232025"/>
          </a:xfrm>
          <a:prstGeom prst="rect">
            <a:avLst/>
          </a:prstGeom>
          <a:noFill/>
        </p:spPr>
      </p:pic>
      <p:pic>
        <p:nvPicPr>
          <p:cNvPr id="10250" name="Picture 10" descr="14796900"/>
          <p:cNvPicPr>
            <a:picLocks noChangeAspect="1" noChangeArrowheads="1"/>
          </p:cNvPicPr>
          <p:nvPr/>
        </p:nvPicPr>
        <p:blipFill>
          <a:blip r:embed="rId9" cstate="print"/>
          <a:srcRect/>
          <a:stretch>
            <a:fillRect/>
          </a:stretch>
        </p:blipFill>
        <p:spPr bwMode="auto">
          <a:xfrm>
            <a:off x="6831013" y="3933825"/>
            <a:ext cx="1985962" cy="2519363"/>
          </a:xfrm>
          <a:prstGeom prst="rect">
            <a:avLst/>
          </a:prstGeom>
          <a:noFill/>
        </p:spPr>
      </p:pic>
      <p:sp>
        <p:nvSpPr>
          <p:cNvPr id="10251" name="Text Box 11"/>
          <p:cNvSpPr txBox="1">
            <a:spLocks noChangeArrowheads="1"/>
          </p:cNvSpPr>
          <p:nvPr/>
        </p:nvSpPr>
        <p:spPr bwMode="auto">
          <a:xfrm flipH="1">
            <a:off x="7023100" y="6513513"/>
            <a:ext cx="1512888" cy="214312"/>
          </a:xfrm>
          <a:prstGeom prst="rect">
            <a:avLst/>
          </a:prstGeom>
          <a:noFill/>
          <a:ln w="9525">
            <a:noFill/>
            <a:miter lim="800000"/>
            <a:headEnd/>
            <a:tailEnd/>
          </a:ln>
          <a:effectLst/>
        </p:spPr>
        <p:txBody>
          <a:bodyPr>
            <a:spAutoFit/>
          </a:bodyPr>
          <a:lstStyle/>
          <a:p>
            <a:pPr>
              <a:spcBef>
                <a:spcPct val="50000"/>
              </a:spcBef>
            </a:pPr>
            <a:r>
              <a:rPr lang="en-GB" sz="800">
                <a:solidFill>
                  <a:schemeClr val="tx2"/>
                </a:solidFill>
              </a:rPr>
              <a:t>2103253019</a:t>
            </a:r>
          </a:p>
        </p:txBody>
      </p:sp>
      <p:sp>
        <p:nvSpPr>
          <p:cNvPr id="10252" name="Text Box 12"/>
          <p:cNvSpPr txBox="1">
            <a:spLocks noChangeArrowheads="1"/>
          </p:cNvSpPr>
          <p:nvPr/>
        </p:nvSpPr>
        <p:spPr bwMode="auto">
          <a:xfrm>
            <a:off x="755650" y="1557338"/>
            <a:ext cx="1368425" cy="366712"/>
          </a:xfrm>
          <a:prstGeom prst="rect">
            <a:avLst/>
          </a:prstGeom>
          <a:noFill/>
          <a:ln w="9525">
            <a:noFill/>
            <a:miter lim="800000"/>
            <a:headEnd/>
            <a:tailEnd/>
          </a:ln>
          <a:effectLst/>
        </p:spPr>
        <p:txBody>
          <a:bodyPr>
            <a:spAutoFit/>
          </a:bodyPr>
          <a:lstStyle/>
          <a:p>
            <a:pPr>
              <a:spcBef>
                <a:spcPct val="50000"/>
              </a:spcBef>
            </a:pPr>
            <a:r>
              <a:rPr lang="is-IS">
                <a:solidFill>
                  <a:schemeClr val="bg1"/>
                </a:solidFill>
              </a:rPr>
              <a:t>T2</a:t>
            </a:r>
            <a:endParaRPr lang="en-GB">
              <a:solidFill>
                <a:schemeClr val="bg1"/>
              </a:solidFill>
            </a:endParaRPr>
          </a:p>
        </p:txBody>
      </p:sp>
      <p:sp>
        <p:nvSpPr>
          <p:cNvPr id="10253" name="Rectangle 13"/>
          <p:cNvSpPr>
            <a:spLocks noChangeArrowheads="1"/>
          </p:cNvSpPr>
          <p:nvPr/>
        </p:nvSpPr>
        <p:spPr bwMode="auto">
          <a:xfrm>
            <a:off x="4932363" y="1628775"/>
            <a:ext cx="819150" cy="366713"/>
          </a:xfrm>
          <a:prstGeom prst="rect">
            <a:avLst/>
          </a:prstGeom>
          <a:noFill/>
          <a:ln w="9525">
            <a:noFill/>
            <a:miter lim="800000"/>
            <a:headEnd/>
            <a:tailEnd/>
          </a:ln>
          <a:effectLst/>
        </p:spPr>
        <p:txBody>
          <a:bodyPr wrap="none">
            <a:spAutoFit/>
          </a:bodyPr>
          <a:lstStyle/>
          <a:p>
            <a:r>
              <a:rPr lang="is-IS">
                <a:solidFill>
                  <a:schemeClr val="bg1"/>
                </a:solidFill>
              </a:rPr>
              <a:t>b1000</a:t>
            </a:r>
            <a:endParaRPr lang="en-GB">
              <a:solidFill>
                <a:schemeClr val="bg1"/>
              </a:solidFill>
            </a:endParaRPr>
          </a:p>
        </p:txBody>
      </p:sp>
      <p:sp>
        <p:nvSpPr>
          <p:cNvPr id="10254" name="Rectangle 14"/>
          <p:cNvSpPr>
            <a:spLocks noChangeArrowheads="1"/>
          </p:cNvSpPr>
          <p:nvPr/>
        </p:nvSpPr>
        <p:spPr bwMode="auto">
          <a:xfrm>
            <a:off x="6804025" y="1557338"/>
            <a:ext cx="1944688" cy="366712"/>
          </a:xfrm>
          <a:prstGeom prst="rect">
            <a:avLst/>
          </a:prstGeom>
          <a:noFill/>
          <a:ln w="9525">
            <a:noFill/>
            <a:miter lim="800000"/>
            <a:headEnd/>
            <a:tailEnd/>
          </a:ln>
          <a:effectLst/>
        </p:spPr>
        <p:txBody>
          <a:bodyPr>
            <a:spAutoFit/>
          </a:bodyPr>
          <a:lstStyle/>
          <a:p>
            <a:r>
              <a:rPr lang="is-IS">
                <a:solidFill>
                  <a:schemeClr val="bg1"/>
                </a:solidFill>
              </a:rPr>
              <a:t>ADC</a:t>
            </a:r>
            <a:endParaRPr lang="en-GB">
              <a:solidFill>
                <a:schemeClr val="bg1"/>
              </a:solidFill>
            </a:endParaRPr>
          </a:p>
        </p:txBody>
      </p:sp>
      <p:sp>
        <p:nvSpPr>
          <p:cNvPr id="10255" name="Rectangle 15"/>
          <p:cNvSpPr>
            <a:spLocks noChangeArrowheads="1"/>
          </p:cNvSpPr>
          <p:nvPr/>
        </p:nvSpPr>
        <p:spPr bwMode="auto">
          <a:xfrm>
            <a:off x="2843213" y="1557338"/>
            <a:ext cx="1954212" cy="366712"/>
          </a:xfrm>
          <a:prstGeom prst="rect">
            <a:avLst/>
          </a:prstGeom>
          <a:noFill/>
          <a:ln w="9525">
            <a:noFill/>
            <a:miter lim="800000"/>
            <a:headEnd/>
            <a:tailEnd/>
          </a:ln>
          <a:effectLst/>
        </p:spPr>
        <p:txBody>
          <a:bodyPr>
            <a:spAutoFit/>
          </a:bodyPr>
          <a:lstStyle/>
          <a:p>
            <a:r>
              <a:rPr lang="is-IS">
                <a:solidFill>
                  <a:schemeClr val="bg1"/>
                </a:solidFill>
              </a:rPr>
              <a:t>FLAIR</a:t>
            </a:r>
            <a:endParaRPr lang="en-GB">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Litli heili (</a:t>
            </a:r>
            <a:r>
              <a:rPr lang="is-IS" dirty="0" err="1" smtClean="0"/>
              <a:t>cerebellum</a:t>
            </a:r>
            <a:r>
              <a:rPr lang="is-IS" dirty="0" smtClean="0"/>
              <a:t>)</a:t>
            </a:r>
            <a:endParaRPr lang="is-IS" dirty="0"/>
          </a:p>
        </p:txBody>
      </p:sp>
      <p:pic>
        <p:nvPicPr>
          <p:cNvPr id="5" name="Content Placeholder 4" descr="latmedrevised.jpg"/>
          <p:cNvPicPr>
            <a:picLocks noGrp="1" noChangeAspect="1"/>
          </p:cNvPicPr>
          <p:nvPr>
            <p:ph sz="half" idx="1"/>
          </p:nvPr>
        </p:nvPicPr>
        <p:blipFill>
          <a:blip r:embed="rId2"/>
          <a:stretch>
            <a:fillRect/>
          </a:stretch>
        </p:blipFill>
        <p:spPr>
          <a:xfrm>
            <a:off x="1571604" y="2071678"/>
            <a:ext cx="5589308" cy="342902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Staðbundin einkenni</a:t>
            </a:r>
            <a:endParaRPr lang="en-US" dirty="0"/>
          </a:p>
        </p:txBody>
      </p:sp>
      <p:sp>
        <p:nvSpPr>
          <p:cNvPr id="3" name="Content Placeholder 2"/>
          <p:cNvSpPr>
            <a:spLocks noGrp="1"/>
          </p:cNvSpPr>
          <p:nvPr>
            <p:ph idx="1"/>
          </p:nvPr>
        </p:nvSpPr>
        <p:spPr/>
        <p:txBody>
          <a:bodyPr/>
          <a:lstStyle/>
          <a:p>
            <a:r>
              <a:rPr lang="is-IS" dirty="0" smtClean="0"/>
              <a:t>Hendi og fótur ( </a:t>
            </a:r>
            <a:r>
              <a:rPr lang="is-IS" dirty="0" err="1" smtClean="0"/>
              <a:t>flaccid</a:t>
            </a:r>
            <a:r>
              <a:rPr lang="is-IS" dirty="0" smtClean="0"/>
              <a:t> lömun 6-33 d.)</a:t>
            </a:r>
          </a:p>
          <a:p>
            <a:r>
              <a:rPr lang="is-IS" dirty="0" smtClean="0"/>
              <a:t> Handareinkenni : </a:t>
            </a:r>
            <a:r>
              <a:rPr lang="is-IS" dirty="0" err="1" smtClean="0"/>
              <a:t>handarfunktion</a:t>
            </a:r>
            <a:r>
              <a:rPr lang="is-IS" dirty="0" smtClean="0"/>
              <a:t> náð</a:t>
            </a:r>
          </a:p>
          <a:p>
            <a:pPr lvl="1"/>
            <a:r>
              <a:rPr lang="is-IS" dirty="0" smtClean="0"/>
              <a:t>80 % fá </a:t>
            </a:r>
            <a:r>
              <a:rPr lang="is-IS" dirty="0" err="1" smtClean="0"/>
              <a:t>handarfunktion</a:t>
            </a:r>
            <a:r>
              <a:rPr lang="is-IS" dirty="0" smtClean="0"/>
              <a:t>  á 3 vikum</a:t>
            </a:r>
          </a:p>
          <a:p>
            <a:pPr lvl="1"/>
            <a:r>
              <a:rPr lang="is-IS" dirty="0" smtClean="0"/>
              <a:t>95%  fá </a:t>
            </a:r>
            <a:r>
              <a:rPr lang="is-IS" dirty="0" err="1" smtClean="0"/>
              <a:t>handarfunktion</a:t>
            </a:r>
            <a:r>
              <a:rPr lang="is-IS" dirty="0" smtClean="0"/>
              <a:t>    á 9 vikum</a:t>
            </a:r>
          </a:p>
          <a:p>
            <a:pPr lvl="1"/>
            <a:r>
              <a:rPr lang="is-IS" dirty="0" smtClean="0"/>
              <a:t>Væg  </a:t>
            </a:r>
            <a:r>
              <a:rPr lang="is-IS" dirty="0" err="1" smtClean="0"/>
              <a:t>paresa</a:t>
            </a:r>
            <a:r>
              <a:rPr lang="is-IS" dirty="0" smtClean="0"/>
              <a:t> </a:t>
            </a:r>
            <a:r>
              <a:rPr lang="is-IS" dirty="0" err="1" smtClean="0"/>
              <a:t>handarfunktion</a:t>
            </a:r>
            <a:r>
              <a:rPr lang="is-IS" dirty="0" smtClean="0"/>
              <a:t>  79% tilvika</a:t>
            </a:r>
          </a:p>
          <a:p>
            <a:pPr lvl="1"/>
            <a:r>
              <a:rPr lang="is-IS" dirty="0" smtClean="0"/>
              <a:t>Mikil </a:t>
            </a:r>
            <a:r>
              <a:rPr lang="is-IS" dirty="0" err="1" smtClean="0"/>
              <a:t>paresa</a:t>
            </a:r>
            <a:r>
              <a:rPr lang="is-IS" dirty="0" smtClean="0"/>
              <a:t> </a:t>
            </a:r>
            <a:r>
              <a:rPr lang="is-IS" dirty="0" err="1" smtClean="0"/>
              <a:t>handarfunktion</a:t>
            </a:r>
            <a:r>
              <a:rPr lang="is-IS" dirty="0" smtClean="0"/>
              <a:t> 18% tilvika</a:t>
            </a:r>
          </a:p>
          <a:p>
            <a:pPr lvl="1"/>
            <a:r>
              <a:rPr lang="is-IS" dirty="0" err="1" smtClean="0"/>
              <a:t>Extension</a:t>
            </a:r>
            <a:r>
              <a:rPr lang="is-IS" dirty="0" smtClean="0"/>
              <a:t> hreyfing á fingrum gott </a:t>
            </a:r>
            <a:r>
              <a:rPr lang="is-IS" dirty="0" err="1" smtClean="0"/>
              <a:t>prognostisk</a:t>
            </a:r>
            <a:r>
              <a:rPr lang="is-IS" dirty="0" smtClean="0"/>
              <a:t> merki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Göngugeta</a:t>
            </a:r>
            <a:endParaRPr lang="en-US" dirty="0"/>
          </a:p>
        </p:txBody>
      </p:sp>
      <p:sp>
        <p:nvSpPr>
          <p:cNvPr id="3" name="Content Placeholder 2"/>
          <p:cNvSpPr>
            <a:spLocks noGrp="1"/>
          </p:cNvSpPr>
          <p:nvPr>
            <p:ph idx="1"/>
          </p:nvPr>
        </p:nvSpPr>
        <p:spPr/>
        <p:txBody>
          <a:bodyPr/>
          <a:lstStyle/>
          <a:p>
            <a:r>
              <a:rPr lang="is-IS" dirty="0" smtClean="0"/>
              <a:t>154 sjúklingar;</a:t>
            </a:r>
          </a:p>
          <a:p>
            <a:endParaRPr lang="is-IS" dirty="0" smtClean="0"/>
          </a:p>
          <a:p>
            <a:r>
              <a:rPr lang="is-IS" dirty="0" smtClean="0"/>
              <a:t>Ef geta til að sitja eftir 72 </a:t>
            </a:r>
            <a:r>
              <a:rPr lang="is-IS" dirty="0" err="1" smtClean="0"/>
              <a:t>klst</a:t>
            </a:r>
            <a:r>
              <a:rPr lang="is-IS" dirty="0" smtClean="0"/>
              <a:t> og vöðvahreyfing til staðar 98% </a:t>
            </a:r>
            <a:r>
              <a:rPr lang="is-IS" dirty="0" err="1" smtClean="0"/>
              <a:t>ambulatory</a:t>
            </a:r>
            <a:r>
              <a:rPr lang="is-IS" dirty="0" smtClean="0"/>
              <a:t> eftir 6 mánuði.</a:t>
            </a:r>
          </a:p>
          <a:p>
            <a:r>
              <a:rPr lang="is-IS" dirty="0" smtClean="0"/>
              <a:t>Ef ekki aðeins 27% sem náðu að verða </a:t>
            </a:r>
            <a:r>
              <a:rPr lang="is-IS" dirty="0" err="1" smtClean="0"/>
              <a:t>ambulatory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“Strókdeildir” 1991 - Noregur</a:t>
            </a:r>
            <a:endParaRPr lang="is-IS" dirty="0"/>
          </a:p>
        </p:txBody>
      </p:sp>
      <p:pic>
        <p:nvPicPr>
          <p:cNvPr id="2050" name="Picture 2"/>
          <p:cNvPicPr>
            <a:picLocks noGrp="1" noChangeAspect="1" noChangeArrowheads="1"/>
          </p:cNvPicPr>
          <p:nvPr>
            <p:ph idx="1"/>
          </p:nvPr>
        </p:nvPicPr>
        <p:blipFill>
          <a:blip r:embed="rId2"/>
          <a:srcRect/>
          <a:stretch>
            <a:fillRect/>
          </a:stretch>
        </p:blipFill>
        <p:spPr bwMode="auto">
          <a:xfrm>
            <a:off x="1357290" y="1428736"/>
            <a:ext cx="6452278" cy="45259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dirty="0" err="1" smtClean="0"/>
              <a:t>Stroke</a:t>
            </a:r>
            <a:r>
              <a:rPr lang="is-IS" dirty="0" smtClean="0"/>
              <a:t> deildir - lifun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87624" y="1700808"/>
            <a:ext cx="7056784" cy="432047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endParaRPr lang="is-IS"/>
          </a:p>
          <a:p>
            <a:r>
              <a:rPr lang="is-IS">
                <a:solidFill>
                  <a:srgbClr val="FF3300"/>
                </a:solidFill>
              </a:rPr>
              <a:t>HEILAÆÐASJÚKDÓMAR</a:t>
            </a:r>
            <a:endParaRPr lang="en-GB">
              <a:solidFill>
                <a:srgbClr val="FF3300"/>
              </a:solidFill>
            </a:endParaRPr>
          </a:p>
        </p:txBody>
      </p:sp>
      <p:sp>
        <p:nvSpPr>
          <p:cNvPr id="72706" name="Rectangle 2"/>
          <p:cNvSpPr>
            <a:spLocks noGrp="1" noChangeArrowheads="1"/>
          </p:cNvSpPr>
          <p:nvPr>
            <p:ph type="title"/>
          </p:nvPr>
        </p:nvSpPr>
        <p:spPr>
          <a:xfrm>
            <a:off x="684213" y="260350"/>
            <a:ext cx="7772400" cy="865188"/>
          </a:xfrm>
        </p:spPr>
        <p:txBody>
          <a:bodyPr/>
          <a:lstStyle/>
          <a:p>
            <a:r>
              <a:rPr lang="en-US" sz="3600"/>
              <a:t>Stroke Unit</a:t>
            </a:r>
          </a:p>
        </p:txBody>
      </p:sp>
      <p:sp>
        <p:nvSpPr>
          <p:cNvPr id="72710" name="Rectangle 6"/>
          <p:cNvSpPr>
            <a:spLocks noGrp="1" noChangeArrowheads="1"/>
          </p:cNvSpPr>
          <p:nvPr>
            <p:ph type="body" idx="1"/>
          </p:nvPr>
        </p:nvSpPr>
        <p:spPr>
          <a:xfrm>
            <a:off x="539750" y="3644900"/>
            <a:ext cx="7772400" cy="2600325"/>
          </a:xfrm>
        </p:spPr>
        <p:txBody>
          <a:bodyPr/>
          <a:lstStyle/>
          <a:p>
            <a:pPr>
              <a:buFontTx/>
              <a:buNone/>
            </a:pPr>
            <a:r>
              <a:rPr lang="en-US" sz="2000" dirty="0"/>
              <a:t>“Stroke unit” </a:t>
            </a:r>
            <a:r>
              <a:rPr lang="en-US" sz="2000" dirty="0" err="1"/>
              <a:t>minnkar</a:t>
            </a:r>
            <a:r>
              <a:rPr lang="en-US" sz="2000" dirty="0"/>
              <a:t> á </a:t>
            </a:r>
            <a:r>
              <a:rPr lang="en-US" sz="2000" dirty="0" err="1"/>
              <a:t>einu</a:t>
            </a:r>
            <a:r>
              <a:rPr lang="en-US" sz="2000" dirty="0"/>
              <a:t> </a:t>
            </a:r>
            <a:r>
              <a:rPr lang="en-US" sz="2000" dirty="0" err="1"/>
              <a:t>ári</a:t>
            </a:r>
            <a:r>
              <a:rPr lang="en-US" sz="2000" dirty="0"/>
              <a:t> </a:t>
            </a:r>
            <a:r>
              <a:rPr lang="en-US" sz="2000" dirty="0" err="1"/>
              <a:t>líkur</a:t>
            </a:r>
            <a:r>
              <a:rPr lang="en-US" sz="2000" dirty="0"/>
              <a:t> á:</a:t>
            </a:r>
          </a:p>
          <a:p>
            <a:pPr>
              <a:buFontTx/>
              <a:buNone/>
            </a:pPr>
            <a:r>
              <a:rPr lang="en-US" sz="2000" dirty="0"/>
              <a:t>	</a:t>
            </a:r>
            <a:r>
              <a:rPr lang="en-US" sz="2000" dirty="0" err="1"/>
              <a:t>dauða</a:t>
            </a:r>
            <a:r>
              <a:rPr lang="en-US" sz="2000" dirty="0"/>
              <a:t> 					NNT 32</a:t>
            </a:r>
          </a:p>
          <a:p>
            <a:pPr>
              <a:buFontTx/>
              <a:buNone/>
            </a:pPr>
            <a:r>
              <a:rPr lang="en-US" sz="2000" dirty="0"/>
              <a:t>	</a:t>
            </a:r>
            <a:r>
              <a:rPr lang="en-US" sz="2000" dirty="0" err="1"/>
              <a:t>dauða</a:t>
            </a:r>
            <a:r>
              <a:rPr lang="en-US" sz="2000" dirty="0"/>
              <a:t> </a:t>
            </a:r>
            <a:r>
              <a:rPr lang="en-US" sz="2000" dirty="0" err="1"/>
              <a:t>eða</a:t>
            </a:r>
            <a:r>
              <a:rPr lang="en-US" sz="2000" dirty="0"/>
              <a:t> </a:t>
            </a:r>
            <a:r>
              <a:rPr lang="en-US" sz="2000" dirty="0" err="1"/>
              <a:t>langtíma</a:t>
            </a:r>
            <a:r>
              <a:rPr lang="en-US" sz="2000" dirty="0"/>
              <a:t> </a:t>
            </a:r>
            <a:r>
              <a:rPr lang="en-US" sz="2000" dirty="0" err="1"/>
              <a:t>sjúkrahúsvist</a:t>
            </a:r>
            <a:r>
              <a:rPr lang="en-US" sz="2000" dirty="0"/>
              <a:t>		NNT 16</a:t>
            </a:r>
          </a:p>
          <a:p>
            <a:pPr>
              <a:buFontTx/>
              <a:buNone/>
            </a:pPr>
            <a:r>
              <a:rPr lang="en-US" sz="2000" dirty="0"/>
              <a:t>	</a:t>
            </a:r>
            <a:r>
              <a:rPr lang="en-US" sz="2000" dirty="0" err="1"/>
              <a:t>dauða</a:t>
            </a:r>
            <a:r>
              <a:rPr lang="en-US" sz="2000" dirty="0"/>
              <a:t> </a:t>
            </a:r>
            <a:r>
              <a:rPr lang="en-US" sz="2000" dirty="0" err="1"/>
              <a:t>eða</a:t>
            </a:r>
            <a:r>
              <a:rPr lang="en-US" sz="2000" dirty="0"/>
              <a:t> “dependency” 			NNT 18</a:t>
            </a:r>
          </a:p>
          <a:p>
            <a:pPr>
              <a:buFontTx/>
              <a:buNone/>
            </a:pPr>
            <a:endParaRPr lang="en-US" sz="2000" dirty="0"/>
          </a:p>
          <a:p>
            <a:pPr>
              <a:buFontTx/>
              <a:buNone/>
            </a:pPr>
            <a:r>
              <a:rPr lang="en-US" sz="2000" dirty="0"/>
              <a:t>	</a:t>
            </a:r>
            <a:r>
              <a:rPr lang="en-US" sz="2000" dirty="0" err="1"/>
              <a:t>Þetta</a:t>
            </a:r>
            <a:r>
              <a:rPr lang="en-US" sz="2000" dirty="0"/>
              <a:t> </a:t>
            </a:r>
            <a:r>
              <a:rPr lang="en-US" sz="2000" dirty="0" err="1"/>
              <a:t>var</a:t>
            </a:r>
            <a:r>
              <a:rPr lang="en-US" sz="2000" dirty="0"/>
              <a:t> </a:t>
            </a:r>
            <a:r>
              <a:rPr lang="en-US" sz="2000" dirty="0" err="1"/>
              <a:t>óháð</a:t>
            </a:r>
            <a:r>
              <a:rPr lang="en-US" sz="2000" dirty="0"/>
              <a:t> </a:t>
            </a:r>
            <a:r>
              <a:rPr lang="en-US" sz="2000" dirty="0" err="1"/>
              <a:t>aldri</a:t>
            </a:r>
            <a:r>
              <a:rPr lang="en-US" sz="2000" dirty="0"/>
              <a:t>, </a:t>
            </a:r>
            <a:r>
              <a:rPr lang="en-US" sz="2000" dirty="0" err="1"/>
              <a:t>kynferði</a:t>
            </a:r>
            <a:r>
              <a:rPr lang="en-US" sz="2000" dirty="0"/>
              <a:t> </a:t>
            </a:r>
            <a:r>
              <a:rPr lang="en-US" sz="2000" dirty="0" err="1"/>
              <a:t>og</a:t>
            </a:r>
            <a:r>
              <a:rPr lang="en-US" sz="2000" dirty="0"/>
              <a:t> </a:t>
            </a:r>
            <a:r>
              <a:rPr lang="en-US" sz="2000" dirty="0" err="1"/>
              <a:t>stærð</a:t>
            </a:r>
            <a:r>
              <a:rPr lang="en-US" sz="2000" dirty="0"/>
              <a:t> </a:t>
            </a:r>
            <a:r>
              <a:rPr lang="en-US" sz="2000" dirty="0" err="1"/>
              <a:t>slagsins</a:t>
            </a:r>
            <a:r>
              <a:rPr lang="en-US" sz="2000" dirty="0"/>
              <a:t>.</a:t>
            </a:r>
          </a:p>
          <a:p>
            <a:pPr>
              <a:buFontTx/>
              <a:buNone/>
            </a:pPr>
            <a:r>
              <a:rPr lang="is-IS" sz="2000" dirty="0"/>
              <a:t>	Umönnun í “</a:t>
            </a:r>
            <a:r>
              <a:rPr lang="is-IS" sz="2000" dirty="0" err="1"/>
              <a:t>Stroke</a:t>
            </a:r>
            <a:r>
              <a:rPr lang="is-IS" sz="2000" dirty="0"/>
              <a:t> </a:t>
            </a:r>
            <a:r>
              <a:rPr lang="is-IS" sz="2000" dirty="0" err="1"/>
              <a:t>unit</a:t>
            </a:r>
            <a:r>
              <a:rPr lang="is-IS" sz="2000" dirty="0"/>
              <a:t>” </a:t>
            </a:r>
            <a:r>
              <a:rPr lang="is-IS" sz="2000" dirty="0" smtClean="0"/>
              <a:t>lengir </a:t>
            </a:r>
            <a:r>
              <a:rPr lang="is-IS" sz="2000" dirty="0"/>
              <a:t>ekki sjúkrahúsdvölina</a:t>
            </a:r>
            <a:endParaRPr lang="en-US" sz="2000" dirty="0"/>
          </a:p>
        </p:txBody>
      </p:sp>
      <p:sp>
        <p:nvSpPr>
          <p:cNvPr id="72711" name="Rectangle 7"/>
          <p:cNvSpPr>
            <a:spLocks noChangeArrowheads="1"/>
          </p:cNvSpPr>
          <p:nvPr/>
        </p:nvSpPr>
        <p:spPr bwMode="auto">
          <a:xfrm>
            <a:off x="827088" y="1412875"/>
            <a:ext cx="7345362" cy="1920875"/>
          </a:xfrm>
          <a:prstGeom prst="rect">
            <a:avLst/>
          </a:prstGeom>
          <a:noFill/>
          <a:ln w="9525">
            <a:noFill/>
            <a:miter lim="800000"/>
            <a:headEnd/>
            <a:tailEnd/>
          </a:ln>
          <a:effectLst/>
        </p:spPr>
        <p:txBody>
          <a:bodyPr>
            <a:spAutoFit/>
          </a:bodyPr>
          <a:lstStyle/>
          <a:p>
            <a:pPr marL="266700" indent="-266700"/>
            <a:r>
              <a:rPr lang="en-US" sz="2000" dirty="0" err="1">
                <a:solidFill>
                  <a:srgbClr val="FF3300"/>
                </a:solidFill>
                <a:latin typeface="Arial" charset="0"/>
              </a:rPr>
              <a:t>Hvað</a:t>
            </a:r>
            <a:r>
              <a:rPr lang="en-US" sz="2000" dirty="0">
                <a:solidFill>
                  <a:srgbClr val="FF3300"/>
                </a:solidFill>
                <a:latin typeface="Arial" charset="0"/>
              </a:rPr>
              <a:t> </a:t>
            </a:r>
            <a:r>
              <a:rPr lang="en-US" sz="2000" dirty="0" err="1">
                <a:solidFill>
                  <a:srgbClr val="FF3300"/>
                </a:solidFill>
                <a:latin typeface="Arial" charset="0"/>
              </a:rPr>
              <a:t>er</a:t>
            </a:r>
            <a:r>
              <a:rPr lang="en-US" sz="2000" dirty="0">
                <a:solidFill>
                  <a:srgbClr val="FF3300"/>
                </a:solidFill>
                <a:latin typeface="Arial" charset="0"/>
              </a:rPr>
              <a:t> Stroke Unit?</a:t>
            </a:r>
          </a:p>
          <a:p>
            <a:pPr marL="266700" indent="-266700">
              <a:buFontTx/>
              <a:buChar char="•"/>
            </a:pPr>
            <a:r>
              <a:rPr lang="en-US" sz="2000" dirty="0" err="1" smtClean="0">
                <a:latin typeface="Arial" charset="0"/>
              </a:rPr>
              <a:t>Samstilt</a:t>
            </a:r>
            <a:r>
              <a:rPr lang="en-US" sz="2000" dirty="0" smtClean="0">
                <a:latin typeface="Arial" charset="0"/>
              </a:rPr>
              <a:t> </a:t>
            </a:r>
            <a:r>
              <a:rPr lang="en-US" sz="2000" dirty="0" err="1">
                <a:latin typeface="Arial" charset="0"/>
              </a:rPr>
              <a:t>og</a:t>
            </a:r>
            <a:r>
              <a:rPr lang="en-US" sz="2000" dirty="0">
                <a:latin typeface="Arial" charset="0"/>
              </a:rPr>
              <a:t> </a:t>
            </a:r>
            <a:r>
              <a:rPr lang="en-US" sz="2000" dirty="0" err="1">
                <a:latin typeface="Arial" charset="0"/>
              </a:rPr>
              <a:t>þverfagleg</a:t>
            </a:r>
            <a:r>
              <a:rPr lang="en-US" sz="2000" dirty="0">
                <a:latin typeface="Arial" charset="0"/>
              </a:rPr>
              <a:t> </a:t>
            </a:r>
            <a:r>
              <a:rPr lang="en-US" sz="2000" dirty="0" err="1">
                <a:latin typeface="Arial" charset="0"/>
              </a:rPr>
              <a:t>endurhæfing</a:t>
            </a:r>
            <a:endParaRPr lang="en-US" sz="2000" dirty="0">
              <a:latin typeface="Arial" charset="0"/>
            </a:endParaRPr>
          </a:p>
          <a:p>
            <a:pPr marL="266700" indent="-266700">
              <a:buFontTx/>
              <a:buChar char="•"/>
            </a:pPr>
            <a:r>
              <a:rPr lang="en-US" sz="2000" dirty="0" err="1">
                <a:latin typeface="Arial" charset="0"/>
              </a:rPr>
              <a:t>Starfslið</a:t>
            </a:r>
            <a:r>
              <a:rPr lang="en-US" sz="2000" dirty="0">
                <a:latin typeface="Arial" charset="0"/>
              </a:rPr>
              <a:t> </a:t>
            </a:r>
            <a:r>
              <a:rPr lang="en-US" sz="2000" dirty="0" err="1">
                <a:latin typeface="Arial" charset="0"/>
              </a:rPr>
              <a:t>með</a:t>
            </a:r>
            <a:r>
              <a:rPr lang="en-US" sz="2000" dirty="0">
                <a:latin typeface="Arial" charset="0"/>
              </a:rPr>
              <a:t> </a:t>
            </a:r>
            <a:r>
              <a:rPr lang="en-US" sz="2000" dirty="0" err="1">
                <a:latin typeface="Arial" charset="0"/>
              </a:rPr>
              <a:t>sérstakan</a:t>
            </a:r>
            <a:r>
              <a:rPr lang="en-US" sz="2000" dirty="0">
                <a:latin typeface="Arial" charset="0"/>
              </a:rPr>
              <a:t> </a:t>
            </a:r>
            <a:r>
              <a:rPr lang="en-US" sz="2000" dirty="0" err="1">
                <a:latin typeface="Arial" charset="0"/>
              </a:rPr>
              <a:t>áhuga</a:t>
            </a:r>
            <a:r>
              <a:rPr lang="en-US" sz="2000" dirty="0">
                <a:latin typeface="Arial" charset="0"/>
              </a:rPr>
              <a:t> </a:t>
            </a:r>
            <a:r>
              <a:rPr lang="en-US" sz="2000" dirty="0" err="1">
                <a:latin typeface="Arial" charset="0"/>
              </a:rPr>
              <a:t>og</a:t>
            </a:r>
            <a:r>
              <a:rPr lang="en-US" sz="2000" dirty="0">
                <a:latin typeface="Arial" charset="0"/>
              </a:rPr>
              <a:t> </a:t>
            </a:r>
            <a:r>
              <a:rPr lang="en-US" sz="2000" dirty="0" err="1">
                <a:latin typeface="Arial" charset="0"/>
              </a:rPr>
              <a:t>þekkingu</a:t>
            </a:r>
            <a:r>
              <a:rPr lang="en-US" sz="2000" dirty="0">
                <a:latin typeface="Arial" charset="0"/>
              </a:rPr>
              <a:t> á </a:t>
            </a:r>
            <a:r>
              <a:rPr lang="en-US" sz="2000" dirty="0" err="1">
                <a:latin typeface="Arial" charset="0"/>
              </a:rPr>
              <a:t>endurhæfingu</a:t>
            </a:r>
            <a:r>
              <a:rPr lang="en-US" sz="2000" dirty="0">
                <a:latin typeface="Arial" charset="0"/>
              </a:rPr>
              <a:t> </a:t>
            </a:r>
            <a:r>
              <a:rPr lang="en-US" sz="2000" dirty="0" err="1">
                <a:latin typeface="Arial" charset="0"/>
              </a:rPr>
              <a:t>sjúklinga</a:t>
            </a:r>
            <a:r>
              <a:rPr lang="en-US" sz="2000" dirty="0">
                <a:latin typeface="Arial" charset="0"/>
              </a:rPr>
              <a:t> </a:t>
            </a:r>
            <a:r>
              <a:rPr lang="en-US" sz="2000" dirty="0" err="1">
                <a:latin typeface="Arial" charset="0"/>
              </a:rPr>
              <a:t>með</a:t>
            </a:r>
            <a:r>
              <a:rPr lang="en-US" sz="2000" dirty="0">
                <a:latin typeface="Arial" charset="0"/>
              </a:rPr>
              <a:t> slag</a:t>
            </a:r>
          </a:p>
          <a:p>
            <a:pPr marL="266700" indent="-266700">
              <a:buFontTx/>
              <a:buChar char="•"/>
            </a:pPr>
            <a:r>
              <a:rPr lang="en-US" sz="2000" dirty="0" err="1">
                <a:latin typeface="Arial" charset="0"/>
              </a:rPr>
              <a:t>Umönnunaraðilar</a:t>
            </a:r>
            <a:r>
              <a:rPr lang="en-US" sz="2000" dirty="0">
                <a:latin typeface="Arial" charset="0"/>
              </a:rPr>
              <a:t> taka </a:t>
            </a:r>
            <a:r>
              <a:rPr lang="en-US" sz="2000" dirty="0" err="1">
                <a:latin typeface="Arial" charset="0"/>
              </a:rPr>
              <a:t>allir</a:t>
            </a:r>
            <a:r>
              <a:rPr lang="en-US" sz="2000" dirty="0">
                <a:latin typeface="Arial" charset="0"/>
              </a:rPr>
              <a:t> </a:t>
            </a:r>
            <a:r>
              <a:rPr lang="en-US" sz="2000" dirty="0" err="1">
                <a:latin typeface="Arial" charset="0"/>
              </a:rPr>
              <a:t>þátt</a:t>
            </a:r>
            <a:r>
              <a:rPr lang="en-US" sz="2000" dirty="0">
                <a:latin typeface="Arial" charset="0"/>
              </a:rPr>
              <a:t> í </a:t>
            </a:r>
            <a:r>
              <a:rPr lang="en-US" sz="2000" dirty="0" err="1">
                <a:latin typeface="Arial" charset="0"/>
              </a:rPr>
              <a:t>endurhæfingunni</a:t>
            </a:r>
            <a:r>
              <a:rPr lang="en-US" sz="2000" dirty="0">
                <a:latin typeface="Arial" charset="0"/>
              </a:rPr>
              <a:t>. </a:t>
            </a:r>
          </a:p>
          <a:p>
            <a:pPr marL="266700" indent="-266700">
              <a:buFontTx/>
              <a:buChar char="•"/>
            </a:pPr>
            <a:r>
              <a:rPr lang="en-US" sz="2000" dirty="0" err="1">
                <a:latin typeface="Arial" charset="0"/>
              </a:rPr>
              <a:t>Reglubundin</a:t>
            </a:r>
            <a:r>
              <a:rPr lang="en-US" sz="2000" dirty="0">
                <a:latin typeface="Arial" charset="0"/>
              </a:rPr>
              <a:t> </a:t>
            </a:r>
            <a:r>
              <a:rPr lang="en-US" sz="2000" dirty="0" err="1">
                <a:latin typeface="Arial" charset="0"/>
              </a:rPr>
              <a:t>fræðsla</a:t>
            </a:r>
            <a:r>
              <a:rPr lang="en-US" sz="2000" dirty="0">
                <a:latin typeface="Arial" charset="0"/>
              </a:rPr>
              <a:t> </a:t>
            </a:r>
            <a:r>
              <a:rPr lang="en-US" sz="2000" dirty="0" err="1">
                <a:latin typeface="Arial" charset="0"/>
              </a:rPr>
              <a:t>og</a:t>
            </a:r>
            <a:r>
              <a:rPr lang="en-US" sz="2000" dirty="0">
                <a:latin typeface="Arial" charset="0"/>
              </a:rPr>
              <a:t> </a:t>
            </a:r>
            <a:r>
              <a:rPr lang="en-US" sz="2000" dirty="0" err="1">
                <a:latin typeface="Arial" charset="0"/>
              </a:rPr>
              <a:t>þjálfun</a:t>
            </a:r>
            <a:r>
              <a:rPr lang="en-US" sz="2000" dirty="0">
                <a:latin typeface="Arial" charset="0"/>
              </a:rPr>
              <a:t> </a:t>
            </a:r>
            <a:r>
              <a:rPr lang="en-US" sz="2000" dirty="0" err="1">
                <a:latin typeface="Arial" charset="0"/>
              </a:rPr>
              <a:t>starfsfólks</a:t>
            </a:r>
            <a:endParaRPr lang="en-US" sz="2000" dirty="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is-IS" sz="2400" dirty="0" smtClean="0"/>
              <a:t>Söguleg þróun strók móttöku Reykjavík</a:t>
            </a:r>
            <a:endParaRPr lang="is-IS" sz="2400" dirty="0"/>
          </a:p>
        </p:txBody>
      </p:sp>
      <p:sp>
        <p:nvSpPr>
          <p:cNvPr id="3" name="Content Placeholder 2"/>
          <p:cNvSpPr>
            <a:spLocks noGrp="1"/>
          </p:cNvSpPr>
          <p:nvPr>
            <p:ph idx="1"/>
          </p:nvPr>
        </p:nvSpPr>
        <p:spPr>
          <a:xfrm>
            <a:off x="457200" y="1214422"/>
            <a:ext cx="8229600" cy="5357850"/>
          </a:xfrm>
        </p:spPr>
        <p:txBody>
          <a:bodyPr>
            <a:normAutofit fontScale="92500" lnSpcReduction="10000"/>
          </a:bodyPr>
          <a:lstStyle/>
          <a:p>
            <a:pPr>
              <a:buNone/>
            </a:pPr>
            <a:r>
              <a:rPr lang="is-IS" sz="1600" dirty="0" smtClean="0"/>
              <a:t>Fyrir árið 2000</a:t>
            </a:r>
          </a:p>
          <a:p>
            <a:pPr>
              <a:buNone/>
            </a:pPr>
            <a:r>
              <a:rPr lang="is-IS" sz="1600" dirty="0" smtClean="0"/>
              <a:t>	 Lyflæknisdeild Landspítalans &gt; 65 ára</a:t>
            </a:r>
          </a:p>
          <a:p>
            <a:pPr>
              <a:buNone/>
            </a:pPr>
            <a:r>
              <a:rPr lang="is-IS" sz="1600" dirty="0"/>
              <a:t>	</a:t>
            </a:r>
            <a:r>
              <a:rPr lang="is-IS" sz="1600" dirty="0" smtClean="0"/>
              <a:t>Taugalækningadeild </a:t>
            </a:r>
            <a:r>
              <a:rPr lang="is-IS" sz="1600" dirty="0" err="1" smtClean="0"/>
              <a:t>Landspitalans</a:t>
            </a:r>
            <a:r>
              <a:rPr lang="is-IS" sz="1600" dirty="0" smtClean="0"/>
              <a:t> 11-E, &lt; 65 ára</a:t>
            </a:r>
          </a:p>
          <a:p>
            <a:pPr>
              <a:buNone/>
            </a:pPr>
            <a:r>
              <a:rPr lang="is-IS" sz="1600" dirty="0"/>
              <a:t>	</a:t>
            </a:r>
            <a:r>
              <a:rPr lang="is-IS" sz="1600" dirty="0" smtClean="0"/>
              <a:t>	Engin talþjálfun. Engin taugasálfræðileg þjónusta. Sjúkraþjálfun. Iðjuþjálfun.</a:t>
            </a:r>
          </a:p>
          <a:p>
            <a:pPr>
              <a:buNone/>
            </a:pPr>
            <a:r>
              <a:rPr lang="is-IS" sz="1600" dirty="0"/>
              <a:t>	</a:t>
            </a:r>
            <a:r>
              <a:rPr lang="is-IS" sz="1600" dirty="0" smtClean="0"/>
              <a:t>Framhalds Endurhæfing Reykjalundi</a:t>
            </a:r>
          </a:p>
          <a:p>
            <a:pPr>
              <a:buNone/>
            </a:pPr>
            <a:r>
              <a:rPr lang="is-IS" sz="1600" dirty="0" smtClean="0"/>
              <a:t>	</a:t>
            </a:r>
          </a:p>
          <a:p>
            <a:pPr>
              <a:buNone/>
            </a:pPr>
            <a:r>
              <a:rPr lang="is-IS" sz="1600" dirty="0"/>
              <a:t>	</a:t>
            </a:r>
            <a:r>
              <a:rPr lang="is-IS" sz="1600" dirty="0" err="1" smtClean="0"/>
              <a:t>Bráðamóttöka</a:t>
            </a:r>
            <a:r>
              <a:rPr lang="is-IS" sz="1600" dirty="0" smtClean="0"/>
              <a:t> Borgarspítalans- eftir mat taugalækna á</a:t>
            </a:r>
          </a:p>
          <a:p>
            <a:pPr>
              <a:buNone/>
            </a:pPr>
            <a:r>
              <a:rPr lang="is-IS" sz="1600" dirty="0" smtClean="0"/>
              <a:t>		1. Tauga og </a:t>
            </a:r>
            <a:r>
              <a:rPr lang="is-IS" sz="1600" dirty="0" err="1" smtClean="0"/>
              <a:t>endurhæfingadeild</a:t>
            </a:r>
            <a:r>
              <a:rPr lang="is-IS" sz="1600" dirty="0" smtClean="0"/>
              <a:t> Grensásdeildar-</a:t>
            </a:r>
          </a:p>
          <a:p>
            <a:pPr>
              <a:buNone/>
            </a:pPr>
            <a:r>
              <a:rPr lang="is-IS" sz="1600" dirty="0" smtClean="0"/>
              <a:t>		“</a:t>
            </a:r>
            <a:r>
              <a:rPr lang="is-IS" sz="1600" dirty="0" err="1" smtClean="0"/>
              <a:t>Stroke</a:t>
            </a:r>
            <a:r>
              <a:rPr lang="is-IS" sz="1600" dirty="0" smtClean="0"/>
              <a:t> deild” 1992 Einar Már Valdimarsson</a:t>
            </a:r>
          </a:p>
          <a:p>
            <a:pPr>
              <a:buNone/>
            </a:pPr>
            <a:r>
              <a:rPr lang="is-IS" sz="1600" dirty="0"/>
              <a:t>	</a:t>
            </a:r>
            <a:r>
              <a:rPr lang="is-IS" sz="1600" dirty="0" smtClean="0"/>
              <a:t>	  Talþjálfun. Taugasálfræðileg þjónusta. Sjúkraþjálfun. Iðjuþjálfun.</a:t>
            </a:r>
          </a:p>
          <a:p>
            <a:pPr>
              <a:buNone/>
            </a:pPr>
            <a:r>
              <a:rPr lang="is-IS" sz="1600" dirty="0" smtClean="0"/>
              <a:t>		2. </a:t>
            </a:r>
            <a:r>
              <a:rPr lang="is-IS" sz="1600" dirty="0" err="1" smtClean="0"/>
              <a:t>Lyflækningsdeild</a:t>
            </a:r>
            <a:r>
              <a:rPr lang="is-IS" sz="1600" dirty="0" smtClean="0"/>
              <a:t> Borgarspítalans</a:t>
            </a:r>
          </a:p>
          <a:p>
            <a:pPr>
              <a:buNone/>
            </a:pPr>
            <a:r>
              <a:rPr lang="is-IS" sz="1600" dirty="0"/>
              <a:t>	</a:t>
            </a:r>
            <a:r>
              <a:rPr lang="is-IS" sz="1600" dirty="0" smtClean="0"/>
              <a:t>	3. Öldrunarlækningadeild Borgarspítalans</a:t>
            </a:r>
          </a:p>
          <a:p>
            <a:pPr>
              <a:buNone/>
            </a:pPr>
            <a:r>
              <a:rPr lang="is-IS" sz="1600" dirty="0" smtClean="0"/>
              <a:t>Eftir 2000</a:t>
            </a:r>
          </a:p>
          <a:p>
            <a:pPr>
              <a:buNone/>
            </a:pPr>
            <a:r>
              <a:rPr lang="is-IS" sz="1600" dirty="0" smtClean="0"/>
              <a:t>	Bráðamóttöku LSH Fossvogi -</a:t>
            </a:r>
          </a:p>
          <a:p>
            <a:pPr>
              <a:buNone/>
            </a:pPr>
            <a:r>
              <a:rPr lang="is-IS" sz="1600" dirty="0" smtClean="0"/>
              <a:t>	Taugalækningadeild</a:t>
            </a:r>
          </a:p>
          <a:p>
            <a:pPr>
              <a:buNone/>
            </a:pPr>
            <a:r>
              <a:rPr lang="is-IS" sz="1600" dirty="0"/>
              <a:t>	</a:t>
            </a:r>
            <a:r>
              <a:rPr lang="is-IS" sz="1600" dirty="0" smtClean="0"/>
              <a:t>	Dagdeild til rannsókna</a:t>
            </a:r>
          </a:p>
          <a:p>
            <a:pPr>
              <a:buNone/>
            </a:pPr>
            <a:r>
              <a:rPr lang="is-IS" sz="1600" dirty="0"/>
              <a:t>	</a:t>
            </a:r>
            <a:r>
              <a:rPr lang="is-IS" sz="1600" dirty="0" smtClean="0"/>
              <a:t>	Legudeild</a:t>
            </a:r>
          </a:p>
          <a:p>
            <a:pPr>
              <a:buNone/>
            </a:pPr>
            <a:r>
              <a:rPr lang="is-IS" sz="1600" dirty="0" smtClean="0"/>
              <a:t>	Grensásdeild </a:t>
            </a:r>
          </a:p>
          <a:p>
            <a:pPr>
              <a:buNone/>
            </a:pPr>
            <a:r>
              <a:rPr lang="is-IS" sz="1600" dirty="0"/>
              <a:t>	</a:t>
            </a:r>
            <a:r>
              <a:rPr lang="is-IS" sz="1600" dirty="0" smtClean="0"/>
              <a:t>Öldrunarlækningadeild Landakots. Ekki B4 </a:t>
            </a:r>
            <a:r>
              <a:rPr lang="is-IS" sz="1600" dirty="0" err="1" smtClean="0"/>
              <a:t>akut</a:t>
            </a:r>
            <a:r>
              <a:rPr lang="is-IS" sz="1600" dirty="0" smtClean="0"/>
              <a:t> </a:t>
            </a:r>
            <a:r>
              <a:rPr lang="is-IS" sz="1600" dirty="0" err="1" smtClean="0"/>
              <a:t>öldrunarlælkningadeild</a:t>
            </a:r>
            <a:r>
              <a:rPr lang="is-IS" sz="1600" dirty="0" smtClean="0"/>
              <a:t>.</a:t>
            </a:r>
          </a:p>
          <a:p>
            <a:pPr>
              <a:buNone/>
            </a:pPr>
            <a:r>
              <a:rPr lang="is-IS" sz="1600" dirty="0" smtClean="0"/>
              <a:t>Segaleysandi meðferð hófst 1999 fyrst </a:t>
            </a:r>
            <a:r>
              <a:rPr lang="is-IS" sz="1600" dirty="0" err="1" smtClean="0"/>
              <a:t>Landspitalanum</a:t>
            </a:r>
            <a:r>
              <a:rPr lang="is-IS" sz="1600" dirty="0" smtClean="0"/>
              <a:t> og síðan Borgarspítalanum.</a:t>
            </a:r>
          </a:p>
          <a:p>
            <a:pPr>
              <a:buNone/>
            </a:pPr>
            <a:endParaRPr lang="is-IS" sz="1600" dirty="0" smtClean="0"/>
          </a:p>
          <a:p>
            <a:pPr>
              <a:buNone/>
            </a:pPr>
            <a:endParaRPr lang="is-I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Heilablóðfall, slag eða strók?</a:t>
            </a:r>
            <a:endParaRPr lang="is-IS" dirty="0"/>
          </a:p>
        </p:txBody>
      </p:sp>
      <p:sp>
        <p:nvSpPr>
          <p:cNvPr id="3" name="Content Placeholder 2"/>
          <p:cNvSpPr>
            <a:spLocks noGrp="1"/>
          </p:cNvSpPr>
          <p:nvPr>
            <p:ph idx="1"/>
          </p:nvPr>
        </p:nvSpPr>
        <p:spPr/>
        <p:txBody>
          <a:bodyPr/>
          <a:lstStyle/>
          <a:p>
            <a:pPr lvl="1">
              <a:buNone/>
            </a:pPr>
            <a:r>
              <a:rPr lang="is-IS" dirty="0" smtClean="0"/>
              <a:t>Guðmundur Hannesson prófessor. </a:t>
            </a:r>
            <a:r>
              <a:rPr lang="is-IS" b="1" dirty="0"/>
              <a:t> </a:t>
            </a:r>
            <a:endParaRPr lang="is-IS" b="1" dirty="0" smtClean="0"/>
          </a:p>
          <a:p>
            <a:pPr lvl="1">
              <a:buNone/>
            </a:pPr>
            <a:r>
              <a:rPr lang="is-IS" b="1" dirty="0" err="1" smtClean="0"/>
              <a:t>Íslenzk</a:t>
            </a:r>
            <a:r>
              <a:rPr lang="is-IS" b="1" dirty="0"/>
              <a:t> læknisfræðiheiti. 1954</a:t>
            </a:r>
            <a:r>
              <a:rPr lang="is-IS" b="1" dirty="0" smtClean="0"/>
              <a:t>.</a:t>
            </a:r>
          </a:p>
          <a:p>
            <a:pPr lvl="1">
              <a:buNone/>
            </a:pPr>
            <a:r>
              <a:rPr lang="is-IS" dirty="0" err="1" smtClean="0"/>
              <a:t>Slag-heilaslag</a:t>
            </a:r>
            <a:r>
              <a:rPr lang="is-IS" dirty="0" smtClean="0"/>
              <a:t> og hjartaslag. Orðnotkun til 1970.</a:t>
            </a:r>
          </a:p>
          <a:p>
            <a:pPr lvl="1">
              <a:buNone/>
            </a:pPr>
            <a:r>
              <a:rPr lang="is-IS" dirty="0" smtClean="0"/>
              <a:t>Líkt og sleginn í höfuðið og falla niður sem örendur.</a:t>
            </a:r>
          </a:p>
          <a:p>
            <a:pPr lvl="1">
              <a:buNone/>
            </a:pPr>
            <a:endParaRPr lang="is-IS" dirty="0"/>
          </a:p>
          <a:p>
            <a:pPr lvl="1">
              <a:buNone/>
            </a:pPr>
            <a:r>
              <a:rPr lang="is-IS" dirty="0" smtClean="0"/>
              <a:t>“þú hefur fengið slag með lömun vinstra megin.</a:t>
            </a:r>
          </a:p>
          <a:p>
            <a:pPr lvl="1">
              <a:buNone/>
            </a:pPr>
            <a:endParaRPr lang="is-IS" dirty="0" smtClean="0"/>
          </a:p>
          <a:p>
            <a:pPr lvl="1">
              <a:buNone/>
            </a:pPr>
            <a:r>
              <a:rPr lang="is-IS" dirty="0" smtClean="0"/>
              <a:t>Verður maður þá sleginn af?”</a:t>
            </a:r>
          </a:p>
          <a:p>
            <a:pPr lvl="1">
              <a:buNone/>
            </a:pPr>
            <a:endParaRPr lang="is-I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Utan Reykjavíkur</a:t>
            </a:r>
            <a:endParaRPr lang="is-IS" dirty="0"/>
          </a:p>
        </p:txBody>
      </p:sp>
      <p:sp>
        <p:nvSpPr>
          <p:cNvPr id="3" name="Content Placeholder 2"/>
          <p:cNvSpPr>
            <a:spLocks noGrp="1"/>
          </p:cNvSpPr>
          <p:nvPr>
            <p:ph idx="1"/>
          </p:nvPr>
        </p:nvSpPr>
        <p:spPr/>
        <p:txBody>
          <a:bodyPr>
            <a:normAutofit fontScale="85000" lnSpcReduction="10000"/>
          </a:bodyPr>
          <a:lstStyle/>
          <a:p>
            <a:r>
              <a:rPr lang="is-IS" dirty="0" smtClean="0"/>
              <a:t>Minni og yngri (?)send Rvk.</a:t>
            </a:r>
          </a:p>
          <a:p>
            <a:r>
              <a:rPr lang="is-IS" dirty="0" err="1" smtClean="0"/>
              <a:t>Neurokir</a:t>
            </a:r>
            <a:r>
              <a:rPr lang="is-IS" dirty="0" smtClean="0"/>
              <a:t> send Rvk.</a:t>
            </a:r>
          </a:p>
          <a:p>
            <a:r>
              <a:rPr lang="is-IS" dirty="0" smtClean="0"/>
              <a:t>Innlagt FSA, Akranes, Keflavík, Vestmannaeyjum, Húsavík, Neskaupstað.</a:t>
            </a:r>
          </a:p>
          <a:p>
            <a:r>
              <a:rPr lang="is-IS" dirty="0" smtClean="0"/>
              <a:t>Endurinnlagt til sjúkrahúsa utan Reykjavíkur þegar bráðafasa og rannsóknum lokið.</a:t>
            </a:r>
          </a:p>
          <a:p>
            <a:r>
              <a:rPr lang="is-IS" dirty="0" smtClean="0"/>
              <a:t>Stundum </a:t>
            </a:r>
            <a:r>
              <a:rPr lang="is-IS" dirty="0" err="1" smtClean="0"/>
              <a:t>endurhæfingatími</a:t>
            </a:r>
            <a:r>
              <a:rPr lang="is-IS" dirty="0" smtClean="0"/>
              <a:t> í </a:t>
            </a:r>
            <a:r>
              <a:rPr lang="is-IS" dirty="0" err="1" smtClean="0"/>
              <a:t>Rvk</a:t>
            </a:r>
            <a:r>
              <a:rPr lang="is-IS" dirty="0" smtClean="0"/>
              <a:t> 8-12 vikur.</a:t>
            </a:r>
          </a:p>
          <a:p>
            <a:pPr lvl="1"/>
            <a:r>
              <a:rPr lang="is-IS" dirty="0" smtClean="0"/>
              <a:t>Bæta málstol</a:t>
            </a:r>
          </a:p>
          <a:p>
            <a:pPr lvl="1"/>
            <a:r>
              <a:rPr lang="is-IS" dirty="0" smtClean="0"/>
              <a:t>Láta reyna á hvort göngugeta næðist.</a:t>
            </a:r>
          </a:p>
          <a:p>
            <a:r>
              <a:rPr lang="is-IS" dirty="0" smtClean="0"/>
              <a:t>Stundum yngri einstaklingar sein endurhæfing Grensás.</a:t>
            </a:r>
            <a:endParaRPr lang="is-I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is-IS" dirty="0" smtClean="0"/>
              <a:t>Ferli strók meðferðar LSH</a:t>
            </a:r>
            <a:endParaRPr lang="is-IS" dirty="0"/>
          </a:p>
        </p:txBody>
      </p:sp>
      <p:sp>
        <p:nvSpPr>
          <p:cNvPr id="3" name="Content Placeholder 2"/>
          <p:cNvSpPr>
            <a:spLocks noGrp="1"/>
          </p:cNvSpPr>
          <p:nvPr>
            <p:ph idx="1"/>
          </p:nvPr>
        </p:nvSpPr>
        <p:spPr>
          <a:xfrm>
            <a:off x="500034" y="1071546"/>
            <a:ext cx="8229600" cy="5340369"/>
          </a:xfrm>
        </p:spPr>
        <p:txBody>
          <a:bodyPr>
            <a:normAutofit fontScale="40000" lnSpcReduction="20000"/>
          </a:bodyPr>
          <a:lstStyle/>
          <a:p>
            <a:pPr>
              <a:buNone/>
            </a:pPr>
            <a:endParaRPr lang="is-IS" dirty="0" smtClean="0"/>
          </a:p>
          <a:p>
            <a:pPr>
              <a:buNone/>
            </a:pPr>
            <a:r>
              <a:rPr lang="is-IS" dirty="0"/>
              <a:t>	</a:t>
            </a:r>
            <a:r>
              <a:rPr lang="is-IS" dirty="0" smtClean="0"/>
              <a:t>1. Bráðamóttaka-&lt;24 klst. 2-4 dagar.</a:t>
            </a:r>
          </a:p>
          <a:p>
            <a:pPr>
              <a:buNone/>
            </a:pPr>
            <a:r>
              <a:rPr lang="is-IS" dirty="0" smtClean="0"/>
              <a:t>	2. Taugalækningadeild</a:t>
            </a:r>
          </a:p>
          <a:p>
            <a:pPr lvl="1"/>
            <a:r>
              <a:rPr lang="is-IS" dirty="0" smtClean="0"/>
              <a:t>Dagdeild.-Orsakagreining.</a:t>
            </a:r>
          </a:p>
          <a:p>
            <a:pPr lvl="1"/>
            <a:r>
              <a:rPr lang="is-IS" dirty="0" smtClean="0"/>
              <a:t>Inniliggjandi </a:t>
            </a:r>
          </a:p>
          <a:p>
            <a:pPr lvl="1"/>
            <a:r>
              <a:rPr lang="is-IS" dirty="0" smtClean="0"/>
              <a:t>Orsakagreining og fylgikvillameðferð. Áhættuþættir og meðferð.</a:t>
            </a:r>
          </a:p>
          <a:p>
            <a:pPr lvl="1"/>
            <a:r>
              <a:rPr lang="is-IS" dirty="0" err="1" smtClean="0"/>
              <a:t>Hjúkrun-Umönnun</a:t>
            </a:r>
            <a:r>
              <a:rPr lang="is-IS" dirty="0" smtClean="0"/>
              <a:t>, eftirlit, næring, tjáskipti.</a:t>
            </a:r>
          </a:p>
          <a:p>
            <a:pPr lvl="1"/>
            <a:r>
              <a:rPr lang="is-IS" dirty="0" err="1" smtClean="0"/>
              <a:t>Talmeinafræðingar-næring</a:t>
            </a:r>
            <a:r>
              <a:rPr lang="is-IS" dirty="0" smtClean="0"/>
              <a:t> kynging/talörðugleikar</a:t>
            </a:r>
          </a:p>
          <a:p>
            <a:pPr lvl="1"/>
            <a:r>
              <a:rPr lang="is-IS" dirty="0" smtClean="0"/>
              <a:t>Sjúkraþjálfarar-</a:t>
            </a:r>
          </a:p>
          <a:p>
            <a:pPr lvl="1"/>
            <a:r>
              <a:rPr lang="is-IS" dirty="0" smtClean="0"/>
              <a:t>Iðjuþjálfarar</a:t>
            </a:r>
          </a:p>
          <a:p>
            <a:pPr lvl="1"/>
            <a:r>
              <a:rPr lang="is-IS" dirty="0" smtClean="0"/>
              <a:t>“mikil strók kunnátta, metnaðarfull strók nálgun, hjúkrun og sjúkraþjálfarar vísinda og fræðistörf, sem og læknar. Ekki starfandi “</a:t>
            </a:r>
            <a:r>
              <a:rPr lang="is-IS" dirty="0" err="1" smtClean="0"/>
              <a:t>stroke</a:t>
            </a:r>
            <a:r>
              <a:rPr lang="is-IS" dirty="0" smtClean="0"/>
              <a:t> teymi” og deildin ekki skv. skilgreiningu “</a:t>
            </a:r>
            <a:r>
              <a:rPr lang="is-IS" dirty="0" err="1" smtClean="0"/>
              <a:t>stroke</a:t>
            </a:r>
            <a:r>
              <a:rPr lang="is-IS" dirty="0" smtClean="0"/>
              <a:t> deild”. (að mínu mati). </a:t>
            </a:r>
            <a:r>
              <a:rPr lang="is-IS" dirty="0" err="1" smtClean="0"/>
              <a:t>Stroke</a:t>
            </a:r>
            <a:r>
              <a:rPr lang="is-IS" dirty="0" smtClean="0"/>
              <a:t> hjúkrunarfræðingar á dagdeild.</a:t>
            </a:r>
          </a:p>
          <a:p>
            <a:pPr>
              <a:buNone/>
            </a:pPr>
            <a:r>
              <a:rPr lang="is-IS" dirty="0" smtClean="0"/>
              <a:t>	3.  Grensásdeild –</a:t>
            </a:r>
          </a:p>
          <a:p>
            <a:pPr lvl="1"/>
            <a:r>
              <a:rPr lang="is-IS" dirty="0" smtClean="0"/>
              <a:t>Legudeild Yfirtaka til inniliggjandi endurhæfingar frá B2. Teknir eftir “</a:t>
            </a:r>
            <a:r>
              <a:rPr lang="is-IS" dirty="0" err="1" smtClean="0"/>
              <a:t>endurhæfingamat</a:t>
            </a:r>
            <a:r>
              <a:rPr lang="is-IS" dirty="0" smtClean="0"/>
              <a:t>” lækna grensás. Teymisvinna fagstétta. Starfandi með mismiklum þunga “</a:t>
            </a:r>
            <a:r>
              <a:rPr lang="is-IS" dirty="0" err="1" smtClean="0"/>
              <a:t>stroke</a:t>
            </a:r>
            <a:r>
              <a:rPr lang="is-IS" dirty="0" smtClean="0"/>
              <a:t>” teymi. Alhliða þung inniliggjandi endurhæfing og ekki hægt að skilgreina sem “</a:t>
            </a:r>
            <a:r>
              <a:rPr lang="is-IS" dirty="0" err="1" smtClean="0"/>
              <a:t>stroke</a:t>
            </a:r>
            <a:r>
              <a:rPr lang="is-IS" dirty="0" smtClean="0"/>
              <a:t> </a:t>
            </a:r>
            <a:r>
              <a:rPr lang="is-IS" dirty="0" err="1" smtClean="0"/>
              <a:t>endurhæfingadeild</a:t>
            </a:r>
            <a:r>
              <a:rPr lang="is-IS" dirty="0" smtClean="0"/>
              <a:t>” en skv. minni reynslu meðferð metnaðarfull og reynslumikil. 1/3 deildarinnar </a:t>
            </a:r>
            <a:r>
              <a:rPr lang="is-IS" dirty="0" err="1" smtClean="0"/>
              <a:t>stroke</a:t>
            </a:r>
            <a:r>
              <a:rPr lang="is-IS" dirty="0" smtClean="0"/>
              <a:t> </a:t>
            </a:r>
            <a:r>
              <a:rPr lang="is-IS" dirty="0" err="1" smtClean="0"/>
              <a:t>sjuklingar</a:t>
            </a:r>
            <a:r>
              <a:rPr lang="is-IS" dirty="0" smtClean="0"/>
              <a:t>.</a:t>
            </a:r>
          </a:p>
          <a:p>
            <a:pPr lvl="1"/>
            <a:r>
              <a:rPr lang="is-IS" dirty="0" smtClean="0"/>
              <a:t>Dagdeild. Langflestir gegnum legudeild. Ekki gert ráð fyrir eftirliti eftir útskrift. Framhald Heilsugæslu.</a:t>
            </a:r>
          </a:p>
          <a:p>
            <a:endParaRPr lang="is-IS" dirty="0" smtClean="0"/>
          </a:p>
          <a:p>
            <a:pPr>
              <a:buNone/>
            </a:pPr>
            <a:r>
              <a:rPr lang="is-IS" dirty="0" smtClean="0"/>
              <a:t>	4. Landakot –</a:t>
            </a:r>
          </a:p>
          <a:p>
            <a:pPr>
              <a:buNone/>
            </a:pPr>
            <a:r>
              <a:rPr lang="is-IS" dirty="0" smtClean="0"/>
              <a:t>	Góður árangur í endurhæfingu eldri sjúklinga. ENGIN TALÞJ’ALFUN.</a:t>
            </a:r>
          </a:p>
          <a:p>
            <a:endParaRPr lang="is-IS" dirty="0" smtClean="0"/>
          </a:p>
          <a:p>
            <a:pPr>
              <a:buNone/>
            </a:pPr>
            <a:r>
              <a:rPr lang="is-IS" dirty="0" smtClean="0"/>
              <a:t>	5. Utan Reykjavikur sjúkrahús. </a:t>
            </a:r>
            <a:r>
              <a:rPr lang="is-IS" dirty="0" err="1" smtClean="0"/>
              <a:t>FSA-Kristneshælið</a:t>
            </a:r>
            <a:r>
              <a:rPr lang="is-IS" dirty="0" smtClean="0"/>
              <a:t>. Akranes. Stykkishólmur. Ísafjörður. Keflavík. Akranes Neskaupstaður. Selfoss. Húsavík. </a:t>
            </a:r>
          </a:p>
          <a:p>
            <a:endParaRPr lang="is-IS" dirty="0" smtClean="0"/>
          </a:p>
          <a:p>
            <a:pPr>
              <a:buNone/>
            </a:pPr>
            <a:r>
              <a:rPr lang="is-IS" dirty="0" smtClean="0"/>
              <a:t>	6. Sérhæfð meðferð Grensás- Síspennumeðferð. Hljóðbylgjumeðferð. </a:t>
            </a:r>
            <a:r>
              <a:rPr lang="is-IS" dirty="0" err="1" smtClean="0"/>
              <a:t>Botox</a:t>
            </a:r>
            <a:r>
              <a:rPr lang="is-IS" dirty="0" smtClean="0"/>
              <a:t>. </a:t>
            </a:r>
            <a:r>
              <a:rPr lang="is-IS" dirty="0" err="1" smtClean="0"/>
              <a:t>Baklofen</a:t>
            </a:r>
            <a:r>
              <a:rPr lang="is-IS" dirty="0" smtClean="0"/>
              <a:t> pumpur. Talþjálfun.</a:t>
            </a:r>
          </a:p>
          <a:p>
            <a:endParaRPr lang="is-IS" dirty="0" smtClean="0"/>
          </a:p>
          <a:p>
            <a:pPr>
              <a:buNone/>
            </a:pPr>
            <a:r>
              <a:rPr lang="is-IS" dirty="0" smtClean="0"/>
              <a:t>	7. Seinni </a:t>
            </a:r>
            <a:r>
              <a:rPr lang="is-IS" dirty="0" err="1" smtClean="0"/>
              <a:t>endurhæfing-Reykjalundur</a:t>
            </a:r>
            <a:r>
              <a:rPr lang="is-IS" dirty="0" smtClean="0"/>
              <a:t>. Skv. beiðni tekið inn endurhæfingu mánuðum árum eftir strók. </a:t>
            </a:r>
          </a:p>
          <a:p>
            <a:endParaRPr lang="is-I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Ábending innlagnar legudeildar</a:t>
            </a:r>
            <a:endParaRPr lang="is-IS" dirty="0"/>
          </a:p>
        </p:txBody>
      </p:sp>
      <p:sp>
        <p:nvSpPr>
          <p:cNvPr id="3" name="Content Placeholder 2"/>
          <p:cNvSpPr>
            <a:spLocks noGrp="1"/>
          </p:cNvSpPr>
          <p:nvPr>
            <p:ph idx="1"/>
          </p:nvPr>
        </p:nvSpPr>
        <p:spPr>
          <a:xfrm>
            <a:off x="457200" y="1285860"/>
            <a:ext cx="8229600" cy="5357850"/>
          </a:xfrm>
        </p:spPr>
        <p:txBody>
          <a:bodyPr>
            <a:noAutofit/>
          </a:bodyPr>
          <a:lstStyle/>
          <a:p>
            <a:pPr>
              <a:buNone/>
            </a:pPr>
            <a:r>
              <a:rPr lang="is-IS" sz="1200" dirty="0" smtClean="0"/>
              <a:t>Engar skriflegar leiðbeiningar eða tilmæli. </a:t>
            </a:r>
          </a:p>
          <a:p>
            <a:pPr>
              <a:buNone/>
            </a:pPr>
            <a:r>
              <a:rPr lang="is-IS" sz="1200" dirty="0" err="1" smtClean="0"/>
              <a:t>Sérfræðingsálit-samráð</a:t>
            </a:r>
            <a:r>
              <a:rPr lang="is-IS" sz="1200" dirty="0" smtClean="0"/>
              <a:t> lækna Grensás- Endanleg formleg ákvörðun yfirlæknir og deildarstjóri.</a:t>
            </a:r>
          </a:p>
          <a:p>
            <a:pPr>
              <a:buNone/>
            </a:pPr>
            <a:endParaRPr lang="is-IS" sz="1200" dirty="0" smtClean="0"/>
          </a:p>
          <a:p>
            <a:pPr>
              <a:buNone/>
            </a:pPr>
            <a:r>
              <a:rPr lang="is-IS" sz="1200" dirty="0" smtClean="0"/>
              <a:t>Horfumat </a:t>
            </a:r>
            <a:r>
              <a:rPr lang="is-IS" sz="1200" dirty="0" err="1" smtClean="0"/>
              <a:t>klíniskt</a:t>
            </a:r>
            <a:endParaRPr lang="is-IS" sz="1200" dirty="0" smtClean="0"/>
          </a:p>
          <a:p>
            <a:pPr>
              <a:buNone/>
            </a:pPr>
            <a:r>
              <a:rPr lang="is-IS" sz="1200" dirty="0" smtClean="0"/>
              <a:t>Raunhæfar breytur til bóta</a:t>
            </a:r>
          </a:p>
          <a:p>
            <a:pPr>
              <a:buNone/>
            </a:pPr>
            <a:r>
              <a:rPr lang="is-IS" sz="1200" dirty="0" smtClean="0"/>
              <a:t>	Samvinna við sjúkling </a:t>
            </a:r>
          </a:p>
          <a:p>
            <a:pPr>
              <a:buNone/>
            </a:pPr>
            <a:r>
              <a:rPr lang="is-IS" sz="1200" dirty="0" smtClean="0"/>
              <a:t>	Taka leiðbeiningum við þjálfun“Fíknivandi stórt </a:t>
            </a:r>
            <a:r>
              <a:rPr lang="is-IS" sz="1200" dirty="0" err="1" smtClean="0"/>
              <a:t>endurhæfingavandamál</a:t>
            </a:r>
            <a:r>
              <a:rPr lang="is-IS" sz="1200" dirty="0" smtClean="0"/>
              <a:t>”.</a:t>
            </a:r>
          </a:p>
          <a:p>
            <a:pPr>
              <a:buNone/>
            </a:pPr>
            <a:endParaRPr lang="is-IS" sz="1200" dirty="0" smtClean="0"/>
          </a:p>
          <a:p>
            <a:pPr>
              <a:buNone/>
            </a:pPr>
            <a:r>
              <a:rPr lang="is-IS" sz="1200" dirty="0" smtClean="0"/>
              <a:t>Fagaðilar á legudeild Grensás:</a:t>
            </a:r>
          </a:p>
          <a:p>
            <a:pPr>
              <a:buNone/>
            </a:pPr>
            <a:r>
              <a:rPr lang="is-IS" sz="1200" dirty="0" smtClean="0"/>
              <a:t>Teymi</a:t>
            </a:r>
          </a:p>
          <a:p>
            <a:pPr>
              <a:buNone/>
            </a:pPr>
            <a:r>
              <a:rPr lang="is-IS" sz="1200" dirty="0" smtClean="0"/>
              <a:t>Teymisfundir/fjölskyldufundir.</a:t>
            </a:r>
          </a:p>
          <a:p>
            <a:pPr>
              <a:buNone/>
            </a:pPr>
            <a:r>
              <a:rPr lang="is-IS" sz="1200" dirty="0" smtClean="0"/>
              <a:t>Læknir</a:t>
            </a:r>
          </a:p>
          <a:p>
            <a:pPr>
              <a:buNone/>
            </a:pPr>
            <a:r>
              <a:rPr lang="is-IS" sz="1200" dirty="0" smtClean="0"/>
              <a:t>Hjúkrunarfræðingur</a:t>
            </a:r>
          </a:p>
          <a:p>
            <a:pPr>
              <a:buNone/>
            </a:pPr>
            <a:r>
              <a:rPr lang="is-IS" sz="1200" dirty="0" smtClean="0"/>
              <a:t>Innlagningarstjóri (deildarstjórinn)</a:t>
            </a:r>
          </a:p>
          <a:p>
            <a:pPr>
              <a:buNone/>
            </a:pPr>
            <a:r>
              <a:rPr lang="is-IS" sz="1200" dirty="0" smtClean="0"/>
              <a:t>Teymisstjóri hjúkrunarfræðingur </a:t>
            </a:r>
          </a:p>
          <a:p>
            <a:pPr>
              <a:buNone/>
            </a:pPr>
            <a:endParaRPr lang="is-IS" sz="1200" dirty="0" smtClean="0"/>
          </a:p>
          <a:p>
            <a:pPr>
              <a:buNone/>
            </a:pPr>
            <a:r>
              <a:rPr lang="is-IS" sz="1200" dirty="0" smtClean="0">
                <a:solidFill>
                  <a:srgbClr val="FF0000"/>
                </a:solidFill>
              </a:rPr>
              <a:t>Sjúkraþjálfun </a:t>
            </a:r>
          </a:p>
          <a:p>
            <a:pPr>
              <a:buNone/>
            </a:pPr>
            <a:r>
              <a:rPr lang="is-IS" sz="1200" dirty="0" smtClean="0">
                <a:solidFill>
                  <a:srgbClr val="FF0000"/>
                </a:solidFill>
              </a:rPr>
              <a:t>Iðjuþjálfun</a:t>
            </a:r>
          </a:p>
          <a:p>
            <a:pPr>
              <a:buNone/>
            </a:pPr>
            <a:r>
              <a:rPr lang="is-IS" sz="1200" dirty="0" smtClean="0">
                <a:solidFill>
                  <a:srgbClr val="FF0000"/>
                </a:solidFill>
              </a:rPr>
              <a:t>Talþjálfun</a:t>
            </a:r>
          </a:p>
          <a:p>
            <a:pPr>
              <a:buNone/>
            </a:pPr>
            <a:endParaRPr lang="is-IS" sz="1200" dirty="0" smtClean="0"/>
          </a:p>
          <a:p>
            <a:pPr>
              <a:buNone/>
            </a:pPr>
            <a:r>
              <a:rPr lang="is-IS" sz="1200" dirty="0" smtClean="0"/>
              <a:t>Félagsráðgjafi </a:t>
            </a:r>
          </a:p>
          <a:p>
            <a:pPr>
              <a:buNone/>
            </a:pPr>
            <a:r>
              <a:rPr lang="is-IS" sz="1200" dirty="0" smtClean="0"/>
              <a:t>Sálfræðingur </a:t>
            </a:r>
          </a:p>
          <a:p>
            <a:pPr>
              <a:buNone/>
            </a:pPr>
            <a:r>
              <a:rPr lang="is-IS" sz="1200" dirty="0" smtClean="0"/>
              <a:t>Taugasálfræðingur</a:t>
            </a:r>
          </a:p>
          <a:p>
            <a:pPr>
              <a:buNone/>
            </a:pPr>
            <a:r>
              <a:rPr lang="is-IS" sz="1200" dirty="0" smtClean="0"/>
              <a:t>Næringarráðgjafi</a:t>
            </a:r>
          </a:p>
          <a:p>
            <a:pPr>
              <a:buNone/>
            </a:pPr>
            <a:endParaRPr lang="is-IS" sz="12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Grensásdeild</a:t>
            </a:r>
            <a:endParaRPr lang="is-IS" dirty="0"/>
          </a:p>
        </p:txBody>
      </p:sp>
      <p:sp>
        <p:nvSpPr>
          <p:cNvPr id="3" name="Content Placeholder 2"/>
          <p:cNvSpPr>
            <a:spLocks noGrp="1"/>
          </p:cNvSpPr>
          <p:nvPr>
            <p:ph idx="1"/>
          </p:nvPr>
        </p:nvSpPr>
        <p:spPr/>
        <p:txBody>
          <a:bodyPr>
            <a:normAutofit/>
          </a:bodyPr>
          <a:lstStyle/>
          <a:p>
            <a:pPr>
              <a:buNone/>
            </a:pPr>
            <a:r>
              <a:rPr lang="is-IS" sz="2800" dirty="0" smtClean="0"/>
              <a:t>23 legupláss – R2-Önnur hæð</a:t>
            </a:r>
          </a:p>
          <a:p>
            <a:endParaRPr lang="is-IS" sz="2800" dirty="0" smtClean="0"/>
          </a:p>
          <a:p>
            <a:pPr>
              <a:buNone/>
            </a:pPr>
            <a:r>
              <a:rPr lang="is-IS" sz="2800" dirty="0" smtClean="0"/>
              <a:t>20-39  </a:t>
            </a:r>
            <a:r>
              <a:rPr lang="is-IS" sz="2800" dirty="0" err="1" smtClean="0"/>
              <a:t>einstakl</a:t>
            </a:r>
            <a:r>
              <a:rPr lang="is-IS" sz="2800" dirty="0" smtClean="0"/>
              <a:t>. á 5 daga dagdeild 1-26 vikur-R3</a:t>
            </a:r>
          </a:p>
          <a:p>
            <a:endParaRPr lang="is-IS" sz="2800" dirty="0" smtClean="0"/>
          </a:p>
          <a:p>
            <a:pPr>
              <a:buNone/>
            </a:pPr>
            <a:r>
              <a:rPr lang="is-IS" sz="2800" i="1" dirty="0" smtClean="0"/>
              <a:t>Við hrunið 2008 legudeild Grensás R3 breytt í dagdeild. </a:t>
            </a:r>
          </a:p>
          <a:p>
            <a:pPr>
              <a:buNone/>
            </a:pPr>
            <a:endParaRPr lang="is-I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Ábending R3-göngudeild</a:t>
            </a:r>
            <a:r>
              <a:rPr lang="is-IS" smtClean="0"/>
              <a:t/>
            </a:r>
            <a:br>
              <a:rPr lang="is-IS" smtClean="0"/>
            </a:br>
            <a:r>
              <a:rPr lang="is-IS" smtClean="0"/>
              <a:t>Eftir strók</a:t>
            </a:r>
            <a:endParaRPr lang="is-IS" dirty="0"/>
          </a:p>
        </p:txBody>
      </p:sp>
      <p:sp>
        <p:nvSpPr>
          <p:cNvPr id="3" name="Content Placeholder 2"/>
          <p:cNvSpPr>
            <a:spLocks noGrp="1"/>
          </p:cNvSpPr>
          <p:nvPr>
            <p:ph idx="1"/>
          </p:nvPr>
        </p:nvSpPr>
        <p:spPr>
          <a:xfrm>
            <a:off x="457200" y="1500174"/>
            <a:ext cx="8229600" cy="5143536"/>
          </a:xfrm>
        </p:spPr>
        <p:txBody>
          <a:bodyPr>
            <a:normAutofit lnSpcReduction="10000"/>
          </a:bodyPr>
          <a:lstStyle/>
          <a:p>
            <a:r>
              <a:rPr lang="is-IS" dirty="0" smtClean="0"/>
              <a:t>Ekki þörf legu á sjúkrahúsi</a:t>
            </a:r>
          </a:p>
          <a:p>
            <a:pPr lvl="1"/>
            <a:r>
              <a:rPr lang="is-IS" dirty="0" smtClean="0"/>
              <a:t>Flutningur á </a:t>
            </a:r>
            <a:r>
              <a:rPr lang="is-IS" dirty="0" smtClean="0"/>
              <a:t>deild tryggðu </a:t>
            </a:r>
            <a:r>
              <a:rPr lang="is-IS" dirty="0" err="1" smtClean="0"/>
              <a:t>s.s.ættingjar</a:t>
            </a:r>
            <a:r>
              <a:rPr lang="is-IS" dirty="0" smtClean="0"/>
              <a:t>, ferðaþjónusta</a:t>
            </a:r>
            <a:endParaRPr lang="is-IS" dirty="0" smtClean="0"/>
          </a:p>
          <a:p>
            <a:pPr lvl="1"/>
            <a:r>
              <a:rPr lang="is-IS" dirty="0" smtClean="0"/>
              <a:t>ADL sjálfstæðir</a:t>
            </a:r>
            <a:endParaRPr lang="is-IS" dirty="0" smtClean="0"/>
          </a:p>
          <a:p>
            <a:pPr lvl="1"/>
            <a:r>
              <a:rPr lang="is-IS" dirty="0" smtClean="0"/>
              <a:t>Lyf </a:t>
            </a:r>
            <a:r>
              <a:rPr lang="is-IS" dirty="0" smtClean="0"/>
              <a:t>–geta til að sjá um lyf og taka sjálfur.</a:t>
            </a:r>
            <a:endParaRPr lang="is-IS" dirty="0" smtClean="0"/>
          </a:p>
          <a:p>
            <a:r>
              <a:rPr lang="is-IS" dirty="0" smtClean="0"/>
              <a:t>Lækna og </a:t>
            </a:r>
            <a:r>
              <a:rPr lang="is-IS" dirty="0" smtClean="0"/>
              <a:t>hjúkrunareftirlit </a:t>
            </a:r>
            <a:r>
              <a:rPr lang="is-IS" smtClean="0"/>
              <a:t>á göngudeild</a:t>
            </a:r>
            <a:endParaRPr lang="is-IS" dirty="0" smtClean="0"/>
          </a:p>
          <a:p>
            <a:r>
              <a:rPr lang="is-IS" dirty="0" smtClean="0"/>
              <a:t>Tvennt af þrennu </a:t>
            </a:r>
          </a:p>
          <a:p>
            <a:pPr lvl="1"/>
            <a:r>
              <a:rPr lang="is-IS" dirty="0" smtClean="0"/>
              <a:t>Sjúkraþjálfun</a:t>
            </a:r>
          </a:p>
          <a:p>
            <a:pPr lvl="1"/>
            <a:r>
              <a:rPr lang="is-IS" dirty="0" smtClean="0"/>
              <a:t>Iðjuþjálfun</a:t>
            </a:r>
          </a:p>
          <a:p>
            <a:pPr lvl="1"/>
            <a:r>
              <a:rPr lang="is-IS" dirty="0" smtClean="0"/>
              <a:t>Talþjálfun</a:t>
            </a:r>
          </a:p>
          <a:p>
            <a:pPr lvl="1"/>
            <a:endParaRPr lang="is-IS" dirty="0" smtClean="0"/>
          </a:p>
          <a:p>
            <a:endParaRPr lang="is-I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smtClean="0"/>
              <a:t>5. Endurhæfing</a:t>
            </a:r>
            <a:br>
              <a:rPr lang="is-IS" sz="3200" noProof="1" smtClean="0"/>
            </a:br>
            <a:r>
              <a:rPr lang="is-IS" sz="2400" noProof="1" smtClean="0"/>
              <a:t>Markmið SAP-E</a:t>
            </a:r>
            <a:endParaRPr lang="is-IS" sz="2400" noProof="1"/>
          </a:p>
        </p:txBody>
      </p:sp>
      <p:sp>
        <p:nvSpPr>
          <p:cNvPr id="3" name="Content Placeholder 2"/>
          <p:cNvSpPr>
            <a:spLocks noGrp="1"/>
          </p:cNvSpPr>
          <p:nvPr>
            <p:ph idx="1"/>
          </p:nvPr>
        </p:nvSpPr>
        <p:spPr/>
        <p:txBody>
          <a:bodyPr>
            <a:noAutofit/>
          </a:bodyPr>
          <a:lstStyle/>
          <a:p>
            <a:pPr lvl="0"/>
            <a:r>
              <a:rPr lang="is-IS" sz="2000" noProof="1" smtClean="0"/>
              <a:t>Tryggja að meir en 90% slagsjúklinga hafi aðgang að snemmendurhæfingu innan slageiningar – </a:t>
            </a:r>
            <a:r>
              <a:rPr lang="is-IS" sz="2000" noProof="1" smtClean="0">
                <a:solidFill>
                  <a:srgbClr val="0070C0"/>
                </a:solidFill>
              </a:rPr>
              <a:t>ÍSLAND NÆRRI ÞESSU</a:t>
            </a:r>
          </a:p>
          <a:p>
            <a:pPr lvl="0"/>
            <a:r>
              <a:rPr lang="is-IS" sz="2000" noProof="1" smtClean="0"/>
              <a:t>Að veita ESD þjónustu meir en 20% þeirra sem fá slag í löndum evrópu</a:t>
            </a:r>
          </a:p>
          <a:p>
            <a:pPr lvl="0"/>
            <a:r>
              <a:rPr lang="is-IS" sz="2000" noProof="1" smtClean="0"/>
              <a:t>Að veita öllum sem hafa fengið slag skipulagða líkamsþjálfun (physical fitness programmes ) </a:t>
            </a:r>
            <a:r>
              <a:rPr lang="is-IS" sz="2000" noProof="1" smtClean="0">
                <a:solidFill>
                  <a:srgbClr val="FF0000"/>
                </a:solidFill>
              </a:rPr>
              <a:t>SVAR SENNILEGA JÁ. SJÚKRAÞJÁLFUN AMBULANT ALGENG.</a:t>
            </a:r>
          </a:p>
          <a:p>
            <a:pPr lvl="0"/>
            <a:r>
              <a:rPr lang="is-IS" sz="2000" noProof="1" smtClean="0"/>
              <a:t>Að veita öllum slagsjúklingum með skerðingu við útskrift af sjúkrahúsi skráða endurhæfingaráætlun í nærumhverfi og sjálfshjálparstuðning (self-management support) </a:t>
            </a:r>
            <a:r>
              <a:rPr lang="is-IS" sz="2000" noProof="1" smtClean="0">
                <a:solidFill>
                  <a:srgbClr val="FF0000"/>
                </a:solidFill>
              </a:rPr>
              <a:t>SVAR NEI</a:t>
            </a:r>
          </a:p>
          <a:p>
            <a:pPr lvl="0"/>
            <a:r>
              <a:rPr lang="is-IS" sz="2000" noProof="1" smtClean="0"/>
              <a:t>Að tryggja að allir slagsjúklingar fái endurskoðun á endurhæfingu og öðrum þörfum 3-6 mánuðum eftir slag og árlega eftir það </a:t>
            </a:r>
            <a:r>
              <a:rPr lang="is-IS" sz="2000" noProof="1" smtClean="0">
                <a:solidFill>
                  <a:srgbClr val="FF0000"/>
                </a:solidFill>
              </a:rPr>
              <a:t>SUMIR FÁ SVAR NEI</a:t>
            </a:r>
          </a:p>
          <a:p>
            <a:pPr lvl="0"/>
            <a:endParaRPr lang="is-IS" sz="2000" noProof="1" smtClean="0"/>
          </a:p>
          <a:p>
            <a:pPr lvl="0"/>
            <a:endParaRPr lang="is-IS" sz="2000" noProof="1" smtClean="0"/>
          </a:p>
        </p:txBody>
      </p:sp>
    </p:spTree>
    <p:extLst>
      <p:ext uri="{BB962C8B-B14F-4D97-AF65-F5344CB8AC3E}">
        <p14:creationId xmlns:p14="http://schemas.microsoft.com/office/powerpoint/2010/main" xmlns="" val="231222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0421"/>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smtClean="0"/>
              <a:t>6. Mat á gæðum þjónustu og horfum sjúklinga</a:t>
            </a:r>
            <a:br>
              <a:rPr lang="is-IS" sz="3200" noProof="1" smtClean="0"/>
            </a:br>
            <a:r>
              <a:rPr lang="is-IS" sz="2400" noProof="1" smtClean="0"/>
              <a:t>Fyrirmyndarstaða við mælingar á gæðum</a:t>
            </a:r>
            <a:endParaRPr lang="is-IS" sz="2400" noProof="1"/>
          </a:p>
        </p:txBody>
      </p:sp>
      <p:sp>
        <p:nvSpPr>
          <p:cNvPr id="3" name="Content Placeholder 2"/>
          <p:cNvSpPr>
            <a:spLocks noGrp="1"/>
          </p:cNvSpPr>
          <p:nvPr>
            <p:ph idx="1"/>
          </p:nvPr>
        </p:nvSpPr>
        <p:spPr>
          <a:xfrm>
            <a:off x="457200" y="1417638"/>
            <a:ext cx="8229600" cy="5440362"/>
          </a:xfrm>
        </p:spPr>
        <p:txBody>
          <a:bodyPr>
            <a:normAutofit fontScale="47500" lnSpcReduction="20000"/>
          </a:bodyPr>
          <a:lstStyle/>
          <a:p>
            <a:r>
              <a:rPr lang="is-IS" noProof="1" smtClean="0"/>
              <a:t>Forsenda gæðaframfara eru skýrir staðlar og úttekt á gæðum </a:t>
            </a:r>
          </a:p>
          <a:p>
            <a:r>
              <a:rPr lang="is-IS" noProof="1" smtClean="0"/>
              <a:t>Slíkar upplýsingar eru nauðsynlegar til að einstaklingar geti metið og breytt vinnulagi sínu, fyrir veitendur slagþjónustu (sjúkrahús og heilbrigðisumdæmi), fyrir veitendur fjármags til að meta hvort fjármagni er vel varið og fyrir skipuleggjendur þjónustu.</a:t>
            </a:r>
          </a:p>
          <a:p>
            <a:r>
              <a:rPr lang="is-IS" noProof="1" smtClean="0"/>
              <a:t>Mikilvægt er að niðurstöður gæðaeftirlits og úttekta séu settar fram með vandaðri túlkun, séu aðgengilegar sjúklingum og almenningi til fullvissu að þjónusta sé veitt af góðum gæðum. </a:t>
            </a:r>
          </a:p>
          <a:p>
            <a:r>
              <a:rPr lang="is-IS" noProof="1" smtClean="0"/>
              <a:t>Ef samanburður milli þjónustuveitenda (bæði innan og á milli landa) á að vera gildur og áreiðanlegur er nauðsynlegt að staðla hugtök og skilgreiningar þvert á lönd. Ólíkar aðferðir við söfnun og framsetningu upplýsinga er ein ástæða fyrir mismun í tíðni og horfum sjúklinga eftir slag. Þetta á sérstaklega við skilgreiningu á TIA en einnig við hvernig ICD-10 kóðar eru notaðir við slagflokkun.</a:t>
            </a:r>
          </a:p>
          <a:p>
            <a:r>
              <a:rPr lang="is-IS" noProof="1" smtClean="0"/>
              <a:t>Til að lýsa að fullu þjónustu þarf gögn um skipulag (facilities, staffing, etc.), starfs- eða ummönnunarferli (DNT, tíma að innlögn á slageiningu, styrk og gerð endurhæfingar) og horfur sjúklinga (dánartíðni, líkamlega-, vitræna- og geðræna fötlun, tíðni fylgikvilla)</a:t>
            </a:r>
          </a:p>
          <a:p>
            <a:r>
              <a:rPr lang="is-IS" noProof="1" smtClean="0"/>
              <a:t>Mæla þarf mismunandi hluta þjónustukeðjunnar t.d. meðferð á bráðastigi, endurhæfingu þjónustu eftir útskrift og fyrirbyggjandi aðgerðir til að hindra endurslag</a:t>
            </a:r>
          </a:p>
          <a:p>
            <a:r>
              <a:rPr lang="is-IS" noProof="1" smtClean="0"/>
              <a:t>Það er mikilvægt að mæla bæði þjónustu sem er veitt en einnig reynslu og upplifun sjúklinga af þjónustunni og horfum frá þeirra sjónarhorni (patient-reported outcomes)</a:t>
            </a:r>
          </a:p>
          <a:p>
            <a:r>
              <a:rPr lang="is-IS" noProof="1" smtClean="0"/>
              <a:t>Gæðaskráning er öflugt tæki til að kanna og staðfesta að þekking úr rannsóknum hafi færst inn í hefðbundna þjónustu auk þess að svara spurningum sem ekki er hægt að svara í slembiröðuðum rannsóknum </a:t>
            </a:r>
          </a:p>
          <a:p>
            <a:r>
              <a:rPr lang="is-IS" noProof="1" smtClean="0"/>
              <a:t>Mikilvægt er að átta sig á að söfnun og birting gagna nægir ekki eitt og sér til að bæta gæði. Stuðningur er nauðsynlegur til að gera breytingar mögulegar. Þetta getur falið í sér staðbundna klíníska forystu, stuðning æðri stjórnenda, utanaðkomandi aðstoð í gegnum jafningjamat og stundum að útvega viðbótarúrræði. Stundum eru meiriháttar skipulagsbreytingar á þjónustu nauðsynlegar </a:t>
            </a:r>
            <a:r>
              <a:rPr lang="is-IS" noProof="1" smtClean="0">
                <a:solidFill>
                  <a:srgbClr val="FF0000"/>
                </a:solidFill>
              </a:rPr>
              <a:t>SVAR NEI Á ÍSLANDI</a:t>
            </a:r>
            <a:endParaRPr lang="is-IS" noProof="1">
              <a:solidFill>
                <a:srgbClr val="FF0000"/>
              </a:solidFill>
            </a:endParaRPr>
          </a:p>
        </p:txBody>
      </p:sp>
    </p:spTree>
    <p:extLst>
      <p:ext uri="{BB962C8B-B14F-4D97-AF65-F5344CB8AC3E}">
        <p14:creationId xmlns:p14="http://schemas.microsoft.com/office/powerpoint/2010/main" xmlns="" val="367009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Fræðsluefni  LSH</a:t>
            </a:r>
            <a:endParaRPr lang="is-IS" dirty="0"/>
          </a:p>
        </p:txBody>
      </p:sp>
      <p:sp>
        <p:nvSpPr>
          <p:cNvPr id="3" name="Content Placeholder 2"/>
          <p:cNvSpPr>
            <a:spLocks noGrp="1"/>
          </p:cNvSpPr>
          <p:nvPr>
            <p:ph idx="1"/>
          </p:nvPr>
        </p:nvSpPr>
        <p:spPr/>
        <p:txBody>
          <a:bodyPr>
            <a:normAutofit fontScale="47500" lnSpcReduction="20000"/>
          </a:bodyPr>
          <a:lstStyle/>
          <a:p>
            <a:r>
              <a:rPr lang="is-IS" dirty="0" smtClean="0">
                <a:hlinkClick r:id="rId2"/>
              </a:rPr>
              <a:t>Bæklingur um heilablóðfall</a:t>
            </a:r>
          </a:p>
          <a:p>
            <a:r>
              <a:rPr lang="is-IS" dirty="0" smtClean="0">
                <a:hlinkClick r:id="rId2"/>
              </a:rPr>
              <a:t>https://www.landlaeknir.is/servlet/file/store93/item2406/2136.pdf</a:t>
            </a:r>
            <a:endParaRPr lang="is-IS" dirty="0" smtClean="0"/>
          </a:p>
          <a:p>
            <a:r>
              <a:rPr lang="is-IS" dirty="0" smtClean="0"/>
              <a:t>Slag innan tímamarka</a:t>
            </a:r>
          </a:p>
          <a:p>
            <a:r>
              <a:rPr lang="is-IS" dirty="0" smtClean="0">
                <a:hlinkClick r:id="rId3"/>
              </a:rPr>
              <a:t>http://heitur.landspitali.is/focal/gaedahandbaekur/gnhskurda.nsf/0/66723B201D36CD400025808F00539052</a:t>
            </a:r>
            <a:endParaRPr lang="is-IS" dirty="0" smtClean="0"/>
          </a:p>
          <a:p>
            <a:r>
              <a:rPr lang="is-IS" dirty="0" smtClean="0"/>
              <a:t>Lokun á gati FPO teymi</a:t>
            </a:r>
          </a:p>
          <a:p>
            <a:r>
              <a:rPr lang="is-IS" dirty="0" smtClean="0">
                <a:hlinkClick r:id="rId3"/>
              </a:rPr>
              <a:t>http://heitur.landspitali.is/focal/gaedahandbaekur/gnhskurda.nsf/0/66723B201D36CD400025808F00539052</a:t>
            </a:r>
            <a:endParaRPr lang="is-IS" dirty="0" smtClean="0"/>
          </a:p>
          <a:p>
            <a:r>
              <a:rPr lang="is-IS" dirty="0">
                <a:hlinkClick r:id="rId4"/>
              </a:rPr>
              <a:t/>
            </a:r>
            <a:br>
              <a:rPr lang="is-IS" dirty="0">
                <a:hlinkClick r:id="rId4"/>
              </a:rPr>
            </a:br>
            <a:r>
              <a:rPr lang="is-IS" dirty="0">
                <a:hlinkClick r:id="rId4"/>
              </a:rPr>
              <a:t>30.01 Hjúkrun sjúklinga í endurhæfingu eftir heilablóðfall/slag - </a:t>
            </a:r>
            <a:r>
              <a:rPr lang="is-IS" dirty="0" err="1">
                <a:hlinkClick r:id="rId4"/>
              </a:rPr>
              <a:t>klínískar</a:t>
            </a:r>
            <a:r>
              <a:rPr lang="is-IS" dirty="0">
                <a:hlinkClick r:id="rId4"/>
              </a:rPr>
              <a:t> leiðbeiningar</a:t>
            </a:r>
            <a:r>
              <a:rPr lang="is-IS" dirty="0"/>
              <a:t>4.04 </a:t>
            </a:r>
            <a:r>
              <a:rPr lang="is-IS" dirty="0" err="1"/>
              <a:t>Jun</a:t>
            </a:r>
            <a:r>
              <a:rPr lang="is-IS" dirty="0"/>
              <a:t> </a:t>
            </a:r>
            <a:r>
              <a:rPr lang="is-IS" dirty="0" smtClean="0"/>
              <a:t>2019LSH_fylgiskjal-156</a:t>
            </a:r>
          </a:p>
          <a:p>
            <a:endParaRPr lang="is-IS" dirty="0" smtClean="0"/>
          </a:p>
          <a:p>
            <a:r>
              <a:rPr lang="is-IS" dirty="0" err="1" smtClean="0"/>
              <a:t>Klínískar</a:t>
            </a:r>
            <a:r>
              <a:rPr lang="is-IS" dirty="0" smtClean="0"/>
              <a:t> leiðbeiningar Mat og varnir gegn </a:t>
            </a:r>
            <a:r>
              <a:rPr lang="is-IS" dirty="0" err="1" smtClean="0"/>
              <a:t>næringarog</a:t>
            </a:r>
            <a:r>
              <a:rPr lang="is-IS" dirty="0" smtClean="0"/>
              <a:t> vökvavanda sjúklinga eftir heilablóðfall</a:t>
            </a:r>
          </a:p>
          <a:p>
            <a:r>
              <a:rPr lang="is-IS" dirty="0" smtClean="0">
                <a:hlinkClick r:id="rId5"/>
              </a:rPr>
              <a:t>http://heitur.landspitali.is/focal/gaedahandbaekur/gnhskurda.nsf/0/8b20c3205b801cdb00257e370034cbe8/$FILE/Mat_og_varnir_gegn_naeringar_og_vokvavanda_sjuklinga_eftir_heilablodfall.pdf</a:t>
            </a:r>
            <a:endParaRPr lang="is-IS" dirty="0" smtClean="0"/>
          </a:p>
          <a:p>
            <a:r>
              <a:rPr lang="is-IS" dirty="0">
                <a:hlinkClick r:id="rId4"/>
              </a:rPr>
              <a:t/>
            </a:r>
            <a:br>
              <a:rPr lang="is-IS" dirty="0">
                <a:hlinkClick r:id="rId4"/>
              </a:rPr>
            </a:br>
            <a:r>
              <a:rPr lang="is-IS" dirty="0">
                <a:hlinkClick r:id="rId4"/>
              </a:rPr>
              <a:t>30.01 Þrýstingssár - </a:t>
            </a:r>
            <a:r>
              <a:rPr lang="is-IS" dirty="0" err="1">
                <a:hlinkClick r:id="rId4"/>
              </a:rPr>
              <a:t>klínískar</a:t>
            </a:r>
            <a:r>
              <a:rPr lang="is-IS" dirty="0">
                <a:hlinkClick r:id="rId4"/>
              </a:rPr>
              <a:t> leiðbeiningar</a:t>
            </a:r>
            <a:r>
              <a:rPr lang="is-IS" dirty="0"/>
              <a:t>4.025 </a:t>
            </a:r>
            <a:r>
              <a:rPr lang="is-IS" dirty="0" err="1"/>
              <a:t>Feb</a:t>
            </a:r>
            <a:r>
              <a:rPr lang="is-IS" dirty="0"/>
              <a:t> 2020LSH_fylgiskjal-051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s-IS" dirty="0" smtClean="0"/>
              <a:t>Strók árlega Ísland= 343</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86257" y="1600200"/>
            <a:ext cx="71714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Algengi - ágiskanir</a:t>
            </a:r>
            <a:endParaRPr lang="en-US" dirty="0"/>
          </a:p>
        </p:txBody>
      </p:sp>
      <p:sp>
        <p:nvSpPr>
          <p:cNvPr id="3" name="Content Placeholder 2"/>
          <p:cNvSpPr>
            <a:spLocks noGrp="1"/>
          </p:cNvSpPr>
          <p:nvPr>
            <p:ph idx="1"/>
          </p:nvPr>
        </p:nvSpPr>
        <p:spPr/>
        <p:txBody>
          <a:bodyPr>
            <a:normAutofit/>
          </a:bodyPr>
          <a:lstStyle/>
          <a:p>
            <a:r>
              <a:rPr lang="is-IS" dirty="0" smtClean="0"/>
              <a:t>Nýgengi strók 350 einstaklingar / ári. </a:t>
            </a:r>
          </a:p>
          <a:p>
            <a:r>
              <a:rPr lang="is-IS" dirty="0" smtClean="0"/>
              <a:t>250 einstaklingar sem fá varanleg brottfallseinkenni árlega.</a:t>
            </a:r>
          </a:p>
          <a:p>
            <a:r>
              <a:rPr lang="is-IS" dirty="0" smtClean="0"/>
              <a:t>150 einstaklingar helftarlömun</a:t>
            </a:r>
          </a:p>
          <a:p>
            <a:r>
              <a:rPr lang="is-IS" dirty="0" smtClean="0"/>
              <a:t>Mænuskaðar á Íslandi 170 einstaklingar</a:t>
            </a:r>
          </a:p>
          <a:p>
            <a:pPr lvl="1"/>
            <a:r>
              <a:rPr lang="is-IS" dirty="0" smtClean="0"/>
              <a:t>Nýgengi 10-20 árlega</a:t>
            </a:r>
          </a:p>
          <a:p>
            <a:r>
              <a:rPr lang="is-IS" dirty="0" smtClean="0"/>
              <a:t>Algengi eftirstöðva stróks gætu verið hjá</a:t>
            </a:r>
            <a:endParaRPr lang="is-IS" dirty="0"/>
          </a:p>
          <a:p>
            <a:pPr>
              <a:buNone/>
            </a:pPr>
            <a:r>
              <a:rPr lang="is-IS" dirty="0"/>
              <a:t> </a:t>
            </a:r>
            <a:r>
              <a:rPr lang="is-IS" dirty="0" smtClean="0"/>
              <a:t>  1000 einst. s.s. Helftarlömun.</a:t>
            </a:r>
          </a:p>
          <a:p>
            <a:endParaRPr lang="is-I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Gæðavísar Ísland og önnur lönd</a:t>
            </a:r>
            <a:endParaRPr lang="is-I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00034" y="1142984"/>
            <a:ext cx="8215370" cy="54292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Horfur</a:t>
            </a:r>
            <a:r>
              <a:rPr lang="en-US" dirty="0" smtClean="0"/>
              <a:t> </a:t>
            </a:r>
            <a:r>
              <a:rPr lang="en-US" dirty="0" err="1" smtClean="0"/>
              <a:t>og</a:t>
            </a:r>
            <a:r>
              <a:rPr lang="en-US" dirty="0" smtClean="0"/>
              <a:t> </a:t>
            </a:r>
            <a:r>
              <a:rPr lang="en-US" dirty="0" err="1" smtClean="0"/>
              <a:t>bati</a:t>
            </a:r>
            <a:r>
              <a:rPr lang="en-US" dirty="0" smtClean="0"/>
              <a:t> </a:t>
            </a:r>
            <a:r>
              <a:rPr lang="en-US" dirty="0" err="1" smtClean="0"/>
              <a:t>stróksjúklinga</a:t>
            </a:r>
            <a:endParaRPr lang="en-US" dirty="0"/>
          </a:p>
        </p:txBody>
      </p:sp>
      <p:sp>
        <p:nvSpPr>
          <p:cNvPr id="6" name="Content Placeholder 5"/>
          <p:cNvSpPr>
            <a:spLocks noGrp="1"/>
          </p:cNvSpPr>
          <p:nvPr>
            <p:ph idx="1"/>
          </p:nvPr>
        </p:nvSpPr>
        <p:spPr/>
        <p:txBody>
          <a:bodyPr>
            <a:normAutofit/>
          </a:bodyPr>
          <a:lstStyle/>
          <a:p>
            <a:r>
              <a:rPr lang="en-US" dirty="0" err="1" smtClean="0"/>
              <a:t>Hagnýt</a:t>
            </a:r>
            <a:r>
              <a:rPr lang="en-US" dirty="0" smtClean="0"/>
              <a:t> spurning. </a:t>
            </a:r>
          </a:p>
          <a:p>
            <a:pPr lvl="1"/>
            <a:r>
              <a:rPr lang="en-US" dirty="0" err="1" smtClean="0"/>
              <a:t>Sjúklingur</a:t>
            </a:r>
            <a:r>
              <a:rPr lang="en-US" dirty="0" smtClean="0"/>
              <a:t> </a:t>
            </a:r>
            <a:r>
              <a:rPr lang="en-US" dirty="0" err="1" smtClean="0"/>
              <a:t>spyr</a:t>
            </a:r>
            <a:r>
              <a:rPr lang="en-US" dirty="0" smtClean="0"/>
              <a:t>.</a:t>
            </a:r>
          </a:p>
          <a:p>
            <a:pPr lvl="1"/>
            <a:r>
              <a:rPr lang="en-US" dirty="0" err="1" smtClean="0"/>
              <a:t>Ættingjar</a:t>
            </a:r>
            <a:r>
              <a:rPr lang="en-US" dirty="0" smtClean="0"/>
              <a:t> </a:t>
            </a:r>
            <a:r>
              <a:rPr lang="en-US" dirty="0" err="1" smtClean="0"/>
              <a:t>spyrja</a:t>
            </a:r>
            <a:endParaRPr lang="en-US" dirty="0" smtClean="0"/>
          </a:p>
          <a:p>
            <a:pPr lvl="1"/>
            <a:r>
              <a:rPr lang="en-US" dirty="0" err="1" smtClean="0"/>
              <a:t>Fyrirkomulag</a:t>
            </a:r>
            <a:r>
              <a:rPr lang="en-US" dirty="0" smtClean="0"/>
              <a:t> </a:t>
            </a:r>
            <a:r>
              <a:rPr lang="en-US" dirty="0" err="1" smtClean="0"/>
              <a:t>og</a:t>
            </a:r>
            <a:r>
              <a:rPr lang="en-US" dirty="0" smtClean="0"/>
              <a:t> </a:t>
            </a:r>
            <a:r>
              <a:rPr lang="en-US" dirty="0" err="1" smtClean="0"/>
              <a:t>kostnaður</a:t>
            </a:r>
            <a:r>
              <a:rPr lang="en-US" dirty="0" smtClean="0"/>
              <a:t> </a:t>
            </a:r>
            <a:r>
              <a:rPr lang="en-US" dirty="0" err="1" smtClean="0"/>
              <a:t>endurhæfinga</a:t>
            </a:r>
            <a:r>
              <a:rPr lang="en-US" dirty="0" smtClean="0"/>
              <a:t> </a:t>
            </a:r>
            <a:r>
              <a:rPr lang="en-US" dirty="0" err="1" smtClean="0"/>
              <a:t>spyr</a:t>
            </a:r>
            <a:r>
              <a:rPr lang="en-US" dirty="0" smtClean="0"/>
              <a:t>.</a:t>
            </a:r>
          </a:p>
          <a:p>
            <a:pPr lvl="1"/>
            <a:r>
              <a:rPr lang="en-US" dirty="0" err="1" smtClean="0"/>
              <a:t>Fjármálaráðuneytið</a:t>
            </a:r>
            <a:r>
              <a:rPr lang="en-US" dirty="0" smtClean="0"/>
              <a:t> </a:t>
            </a:r>
            <a:r>
              <a:rPr lang="en-US" dirty="0" err="1" smtClean="0"/>
              <a:t>spyr</a:t>
            </a:r>
            <a:endParaRPr lang="en-US" dirty="0" smtClean="0"/>
          </a:p>
          <a:p>
            <a:r>
              <a:rPr lang="en-US" i="1" dirty="0" err="1" smtClean="0"/>
              <a:t>Mikilvægt</a:t>
            </a:r>
            <a:r>
              <a:rPr lang="en-US" i="1" dirty="0" smtClean="0"/>
              <a:t> </a:t>
            </a:r>
            <a:r>
              <a:rPr lang="en-US" i="1" dirty="0" err="1" smtClean="0"/>
              <a:t>að</a:t>
            </a:r>
            <a:r>
              <a:rPr lang="en-US" i="1" dirty="0" smtClean="0"/>
              <a:t> </a:t>
            </a:r>
            <a:r>
              <a:rPr lang="en-US" i="1" dirty="0" err="1" smtClean="0"/>
              <a:t>temja</a:t>
            </a:r>
            <a:r>
              <a:rPr lang="en-US" i="1" dirty="0" smtClean="0"/>
              <a:t> </a:t>
            </a:r>
            <a:r>
              <a:rPr lang="en-US" i="1" dirty="0" err="1" smtClean="0"/>
              <a:t>sér</a:t>
            </a:r>
            <a:r>
              <a:rPr lang="en-US" i="1" dirty="0" smtClean="0"/>
              <a:t> </a:t>
            </a:r>
            <a:r>
              <a:rPr lang="en-US" i="1" dirty="0" err="1" smtClean="0"/>
              <a:t>horfumat</a:t>
            </a:r>
            <a:r>
              <a:rPr lang="en-US" i="1" dirty="0" smtClean="0"/>
              <a:t> </a:t>
            </a:r>
            <a:r>
              <a:rPr lang="en-US" i="1" dirty="0" err="1" smtClean="0"/>
              <a:t>með</a:t>
            </a:r>
            <a:r>
              <a:rPr lang="en-US" i="1" dirty="0" smtClean="0"/>
              <a:t> </a:t>
            </a:r>
            <a:r>
              <a:rPr lang="en-US" i="1" dirty="0" err="1" smtClean="0"/>
              <a:t>þeim</a:t>
            </a:r>
            <a:r>
              <a:rPr lang="en-US" i="1" dirty="0" smtClean="0"/>
              <a:t> </a:t>
            </a:r>
            <a:r>
              <a:rPr lang="en-US" i="1" dirty="0" err="1" smtClean="0"/>
              <a:t>klíniska</a:t>
            </a:r>
            <a:r>
              <a:rPr lang="en-US" i="1" dirty="0" smtClean="0"/>
              <a:t> </a:t>
            </a:r>
            <a:r>
              <a:rPr lang="en-US" i="1" dirty="0" err="1" smtClean="0"/>
              <a:t>breytileika</a:t>
            </a:r>
            <a:r>
              <a:rPr lang="en-US" i="1" dirty="0" smtClean="0"/>
              <a:t> </a:t>
            </a:r>
            <a:r>
              <a:rPr lang="en-US" i="1" dirty="0" err="1" smtClean="0"/>
              <a:t>og</a:t>
            </a:r>
            <a:r>
              <a:rPr lang="en-US" i="1" dirty="0" smtClean="0"/>
              <a:t> </a:t>
            </a:r>
            <a:r>
              <a:rPr lang="en-US" i="1" dirty="0" err="1" smtClean="0"/>
              <a:t>takmörkunum</a:t>
            </a:r>
            <a:r>
              <a:rPr lang="en-US" i="1" dirty="0" smtClean="0"/>
              <a:t> </a:t>
            </a:r>
            <a:r>
              <a:rPr lang="en-US" i="1" dirty="0" err="1" smtClean="0"/>
              <a:t>sem</a:t>
            </a:r>
            <a:r>
              <a:rPr lang="en-US" i="1" dirty="0" smtClean="0"/>
              <a:t> </a:t>
            </a:r>
            <a:r>
              <a:rPr lang="en-US" i="1" dirty="0" err="1" smtClean="0"/>
              <a:t>það</a:t>
            </a:r>
            <a:r>
              <a:rPr lang="en-US" i="1" dirty="0" smtClean="0"/>
              <a:t> </a:t>
            </a:r>
            <a:r>
              <a:rPr lang="en-US" i="1" dirty="0" err="1" smtClean="0"/>
              <a:t>býr</a:t>
            </a:r>
            <a:r>
              <a:rPr lang="en-US" i="1" dirty="0" smtClean="0"/>
              <a:t> </a:t>
            </a:r>
            <a:r>
              <a:rPr lang="en-US" i="1" dirty="0" err="1" smtClean="0"/>
              <a:t>yfir</a:t>
            </a:r>
            <a:r>
              <a:rPr lang="en-US" i="1" dirty="0" smtClean="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42852"/>
            <a:ext cx="8493120" cy="653552"/>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rgbClr val="000000"/>
                </a:solidFill>
                <a:latin typeface="Arial" charset="0"/>
                <a:ea typeface="msgothic" charset="0"/>
                <a:cs typeface="msgothic" charset="0"/>
              </a:rPr>
              <a:t>BARTHEL INDEX </a:t>
            </a:r>
            <a:r>
              <a:rPr lang="en-GB" sz="1500" b="1" dirty="0" err="1" smtClean="0">
                <a:solidFill>
                  <a:srgbClr val="000000"/>
                </a:solidFill>
                <a:latin typeface="Arial" charset="0"/>
                <a:ea typeface="msgothic" charset="0"/>
                <a:cs typeface="msgothic" charset="0"/>
              </a:rPr>
              <a:t>og</a:t>
            </a:r>
            <a:r>
              <a:rPr lang="en-GB" sz="1500" b="1" dirty="0" smtClean="0">
                <a:solidFill>
                  <a:srgbClr val="000000"/>
                </a:solidFill>
                <a:latin typeface="Arial" charset="0"/>
                <a:ea typeface="msgothic" charset="0"/>
                <a:cs typeface="msgothic" charset="0"/>
              </a:rPr>
              <a:t> MORTALITY</a:t>
            </a: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rgbClr val="000000"/>
                </a:solidFill>
                <a:latin typeface="Arial" charset="0"/>
                <a:ea typeface="msgothic" charset="0"/>
                <a:cs typeface="msgothic" charset="0"/>
              </a:rPr>
              <a:t>Figure </a:t>
            </a:r>
            <a:r>
              <a:rPr lang="en-GB" sz="1500" b="1" dirty="0">
                <a:solidFill>
                  <a:srgbClr val="000000"/>
                </a:solidFill>
                <a:latin typeface="Arial" charset="0"/>
                <a:ea typeface="msgothic" charset="0"/>
                <a:cs typeface="msgothic" charset="0"/>
              </a:rPr>
              <a:t>1. </a:t>
            </a:r>
            <a:r>
              <a:rPr lang="en-GB" sz="1500" b="1" dirty="0" err="1">
                <a:solidFill>
                  <a:srgbClr val="000000"/>
                </a:solidFill>
                <a:latin typeface="Arial" charset="0"/>
                <a:ea typeface="msgothic" charset="0"/>
                <a:cs typeface="msgothic" charset="0"/>
              </a:rPr>
              <a:t>Nomograms</a:t>
            </a:r>
            <a:r>
              <a:rPr lang="en-GB" sz="1500" b="1" dirty="0">
                <a:solidFill>
                  <a:srgbClr val="000000"/>
                </a:solidFill>
                <a:latin typeface="Arial" charset="0"/>
                <a:ea typeface="msgothic" charset="0"/>
                <a:cs typeface="msgothic" charset="0"/>
              </a:rPr>
              <a:t> for (A) the model predicting functional recovery (BI ≥95) </a:t>
            </a:r>
            <a:r>
              <a:rPr lang="en-GB" sz="1500" b="1" dirty="0" err="1">
                <a:solidFill>
                  <a:srgbClr val="000000"/>
                </a:solidFill>
                <a:latin typeface="Arial" charset="0"/>
                <a:ea typeface="msgothic" charset="0"/>
                <a:cs typeface="msgothic" charset="0"/>
              </a:rPr>
              <a:t>vs</a:t>
            </a:r>
            <a:r>
              <a:rPr lang="en-GB" sz="1500" b="1" dirty="0">
                <a:solidFill>
                  <a:srgbClr val="000000"/>
                </a:solidFill>
                <a:latin typeface="Arial" charset="0"/>
                <a:ea typeface="msgothic" charset="0"/>
                <a:cs typeface="msgothic" charset="0"/>
              </a:rPr>
              <a:t> no functional recovery (BI &lt;95) or mortality and for (B) the model predicting survival </a:t>
            </a:r>
            <a:r>
              <a:rPr lang="en-GB" sz="1500" b="1" dirty="0" err="1">
                <a:solidFill>
                  <a:srgbClr val="000000"/>
                </a:solidFill>
                <a:latin typeface="Arial" charset="0"/>
                <a:ea typeface="msgothic" charset="0"/>
                <a:cs typeface="msgothic" charset="0"/>
              </a:rPr>
              <a:t>vs</a:t>
            </a:r>
            <a:r>
              <a:rPr lang="en-GB" sz="1500" b="1" dirty="0">
                <a:solidFill>
                  <a:srgbClr val="000000"/>
                </a:solidFill>
                <a:latin typeface="Arial" charset="0"/>
                <a:ea typeface="msgothic" charset="0"/>
                <a:cs typeface="msgothic" charset="0"/>
              </a:rPr>
              <a:t> mortality.</a:t>
            </a:r>
          </a:p>
        </p:txBody>
      </p:sp>
      <p:pic>
        <p:nvPicPr>
          <p:cNvPr id="3074" name="Picture 2"/>
          <p:cNvPicPr>
            <a:picLocks noChangeAspect="1" noChangeArrowheads="1"/>
          </p:cNvPicPr>
          <p:nvPr/>
        </p:nvPicPr>
        <p:blipFill>
          <a:blip r:embed="rId3" cstate="print"/>
          <a:srcRect/>
          <a:stretch>
            <a:fillRect/>
          </a:stretch>
        </p:blipFill>
        <p:spPr bwMode="auto">
          <a:xfrm>
            <a:off x="443521" y="6224334"/>
            <a:ext cx="1260000" cy="509814"/>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972800" y="979303"/>
            <a:ext cx="5313844" cy="4998156"/>
          </a:xfrm>
          <a:prstGeom prst="rect">
            <a:avLst/>
          </a:prstGeom>
          <a:noFill/>
          <a:ln w="9525">
            <a:noFill/>
            <a:round/>
            <a:headEnd/>
            <a:tailEnd/>
          </a:ln>
          <a:effectLst/>
        </p:spPr>
      </p:pic>
      <p:sp>
        <p:nvSpPr>
          <p:cNvPr id="3076" name="Text Box 4"/>
          <p:cNvSpPr txBox="1">
            <a:spLocks noChangeArrowheads="1"/>
          </p:cNvSpPr>
          <p:nvPr/>
        </p:nvSpPr>
        <p:spPr bwMode="auto">
          <a:xfrm>
            <a:off x="2143108" y="6143644"/>
            <a:ext cx="3747932" cy="71438"/>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Inke</a:t>
            </a:r>
            <a:r>
              <a:rPr lang="en-GB" sz="1100" b="1" dirty="0">
                <a:solidFill>
                  <a:srgbClr val="000000"/>
                </a:solidFill>
                <a:latin typeface="Arial" charset="0"/>
                <a:ea typeface="msgothic" charset="0"/>
                <a:cs typeface="msgothic" charset="0"/>
              </a:rPr>
              <a:t> R. </a:t>
            </a:r>
            <a:r>
              <a:rPr lang="en-GB" sz="1100" b="1" dirty="0" err="1">
                <a:solidFill>
                  <a:srgbClr val="000000"/>
                </a:solidFill>
                <a:latin typeface="Arial" charset="0"/>
                <a:ea typeface="msgothic" charset="0"/>
                <a:cs typeface="msgothic" charset="0"/>
              </a:rPr>
              <a:t>König</a:t>
            </a:r>
            <a:r>
              <a:rPr lang="en-GB" sz="1100" b="1" dirty="0">
                <a:solidFill>
                  <a:srgbClr val="000000"/>
                </a:solidFill>
                <a:latin typeface="Arial" charset="0"/>
                <a:ea typeface="msgothic" charset="0"/>
                <a:cs typeface="msgothic" charset="0"/>
              </a:rPr>
              <a:t> et al. Stroke. 2008;39:1821-1826</a:t>
            </a:r>
          </a:p>
        </p:txBody>
      </p:sp>
      <p:sp>
        <p:nvSpPr>
          <p:cNvPr id="3077" name="Text Box 5"/>
          <p:cNvSpPr txBox="1">
            <a:spLocks noChangeArrowheads="1"/>
          </p:cNvSpPr>
          <p:nvPr/>
        </p:nvSpPr>
        <p:spPr bwMode="auto">
          <a:xfrm>
            <a:off x="5420160" y="6613175"/>
            <a:ext cx="362448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Lst>
            </a:pPr>
            <a:r>
              <a:rPr lang="en-GB" sz="900" dirty="0">
                <a:solidFill>
                  <a:srgbClr val="000000"/>
                </a:solidFill>
                <a:latin typeface="Arial" charset="0"/>
                <a:ea typeface="msgothic" charset="0"/>
                <a:cs typeface="msgothic" charset="0"/>
              </a:rPr>
              <a:t>Copyright © American Heart Association, Inc.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NIHSS við komu</a:t>
            </a:r>
            <a:endParaRPr lang="en-US" dirty="0"/>
          </a:p>
        </p:txBody>
      </p:sp>
      <p:sp>
        <p:nvSpPr>
          <p:cNvPr id="3" name="Content Placeholder 2"/>
          <p:cNvSpPr>
            <a:spLocks noGrp="1"/>
          </p:cNvSpPr>
          <p:nvPr>
            <p:ph idx="1"/>
          </p:nvPr>
        </p:nvSpPr>
        <p:spPr/>
        <p:txBody>
          <a:bodyPr/>
          <a:lstStyle/>
          <a:p>
            <a:r>
              <a:rPr lang="is-IS" dirty="0" smtClean="0"/>
              <a:t>Við 3 </a:t>
            </a:r>
            <a:r>
              <a:rPr lang="is-IS" dirty="0" err="1" smtClean="0"/>
              <a:t>mán</a:t>
            </a:r>
            <a:r>
              <a:rPr lang="is-IS" dirty="0" smtClean="0"/>
              <a:t> </a:t>
            </a:r>
            <a:r>
              <a:rPr lang="is-IS" dirty="0" err="1" smtClean="0"/>
              <a:t>excellent</a:t>
            </a:r>
            <a:r>
              <a:rPr lang="is-IS" dirty="0" smtClean="0"/>
              <a:t> </a:t>
            </a:r>
            <a:r>
              <a:rPr lang="is-IS" dirty="0" err="1" smtClean="0"/>
              <a:t>outcome</a:t>
            </a:r>
            <a:endParaRPr lang="is-IS" smtClean="0"/>
          </a:p>
          <a:p>
            <a:endParaRPr lang="is-IS" dirty="0" smtClean="0"/>
          </a:p>
          <a:p>
            <a:pPr lvl="1"/>
            <a:r>
              <a:rPr lang="is-IS" dirty="0" smtClean="0"/>
              <a:t>NIHSS  &lt; 6 	= 85% sjálfstætt líf (</a:t>
            </a:r>
            <a:r>
              <a:rPr lang="is-IS" dirty="0" err="1" smtClean="0"/>
              <a:t>independent</a:t>
            </a:r>
            <a:r>
              <a:rPr lang="is-IS" dirty="0" smtClean="0"/>
              <a:t>)</a:t>
            </a:r>
          </a:p>
          <a:p>
            <a:pPr lvl="1"/>
            <a:r>
              <a:rPr lang="is-IS" dirty="0" smtClean="0"/>
              <a:t>NIHSS 7-10  	= 46 %</a:t>
            </a:r>
          </a:p>
          <a:p>
            <a:pPr lvl="1"/>
            <a:r>
              <a:rPr lang="is-IS" dirty="0" smtClean="0"/>
              <a:t>NIHSS  11-25 	= 23%</a:t>
            </a:r>
          </a:p>
          <a:p>
            <a:pPr lvl="1"/>
            <a:r>
              <a:rPr lang="is-IS" dirty="0" smtClean="0"/>
              <a:t>NIHSS &gt; 16      = 75% </a:t>
            </a:r>
            <a:r>
              <a:rPr lang="is-IS" dirty="0" err="1" smtClean="0"/>
              <a:t>disability</a:t>
            </a:r>
            <a:r>
              <a:rPr lang="is-IS" dirty="0" smtClean="0"/>
              <a:t> / </a:t>
            </a:r>
            <a:r>
              <a:rPr lang="is-IS" dirty="0" err="1" smtClean="0"/>
              <a:t>death</a:t>
            </a:r>
            <a:endParaRPr lang="is-IS" dirty="0" smtClean="0"/>
          </a:p>
          <a:p>
            <a:pPr lvl="1">
              <a:buNone/>
            </a:pPr>
            <a:endParaRPr lang="is-I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Horfumat heilablóðþurrðarslaga</a:t>
            </a:r>
            <a:endParaRPr lang="is-IS" dirty="0"/>
          </a:p>
        </p:txBody>
      </p:sp>
      <p:sp>
        <p:nvSpPr>
          <p:cNvPr id="3" name="Content Placeholder 2"/>
          <p:cNvSpPr>
            <a:spLocks noGrp="1"/>
          </p:cNvSpPr>
          <p:nvPr>
            <p:ph idx="1"/>
          </p:nvPr>
        </p:nvSpPr>
        <p:spPr/>
        <p:txBody>
          <a:bodyPr>
            <a:normAutofit/>
          </a:bodyPr>
          <a:lstStyle/>
          <a:p>
            <a:r>
              <a:rPr lang="is-IS" dirty="0" smtClean="0"/>
              <a:t>Tímaþróun einkenna hámark u.þ.b. 14-16 vikna</a:t>
            </a:r>
          </a:p>
          <a:p>
            <a:r>
              <a:rPr lang="is-IS" dirty="0" smtClean="0"/>
              <a:t>Hrein hreyfi einkenn góðar horfur</a:t>
            </a:r>
          </a:p>
          <a:p>
            <a:r>
              <a:rPr lang="is-IS" dirty="0" smtClean="0"/>
              <a:t>Blönduð hreyfi skyn einkenni verri horfur</a:t>
            </a:r>
          </a:p>
          <a:p>
            <a:r>
              <a:rPr lang="is-IS" dirty="0" smtClean="0"/>
              <a:t>Blönduð hreyfi/skyn/</a:t>
            </a:r>
            <a:r>
              <a:rPr lang="is-IS" dirty="0" err="1" smtClean="0"/>
              <a:t>heilabarakareinkenni-verstar</a:t>
            </a:r>
            <a:r>
              <a:rPr lang="is-IS" dirty="0" smtClean="0"/>
              <a:t> horfur.</a:t>
            </a:r>
          </a:p>
          <a:p>
            <a:r>
              <a:rPr lang="is-IS" dirty="0" smtClean="0"/>
              <a:t>Þekkja einstök </a:t>
            </a:r>
            <a:r>
              <a:rPr lang="is-IS" dirty="0" err="1" smtClean="0"/>
              <a:t>klínisk</a:t>
            </a:r>
            <a:r>
              <a:rPr lang="is-IS" dirty="0" smtClean="0"/>
              <a:t> dæmi um horfur</a:t>
            </a:r>
          </a:p>
          <a:p>
            <a:r>
              <a:rPr lang="is-IS" dirty="0" smtClean="0"/>
              <a:t>Almennt “stærri strók = verri horfur”.</a:t>
            </a:r>
          </a:p>
          <a:p>
            <a:pPr lvl="1"/>
            <a:endParaRPr lang="is-I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1075</Words>
  <Application>Microsoft Office PowerPoint</Application>
  <PresentationFormat>On-screen Show (4:3)</PresentationFormat>
  <Paragraphs>213</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Endurhæfing strók á Íslandi</vt:lpstr>
      <vt:lpstr>Heilablóðfall, slag eða strók?</vt:lpstr>
      <vt:lpstr>Strók árlega Ísland= 343</vt:lpstr>
      <vt:lpstr>Algengi - ágiskanir</vt:lpstr>
      <vt:lpstr>Gæðavísar Ísland og önnur lönd</vt:lpstr>
      <vt:lpstr>Horfur og bati stróksjúklinga</vt:lpstr>
      <vt:lpstr>Slide 7</vt:lpstr>
      <vt:lpstr>NIHSS við komu</vt:lpstr>
      <vt:lpstr>Horfumat heilablóðþurrðarslaga</vt:lpstr>
      <vt:lpstr>Strók endurhæfing</vt:lpstr>
      <vt:lpstr>Art.cerebri media lokun TACS</vt:lpstr>
      <vt:lpstr>71 árs karl: Skyndilegt máttleysi í vinstri hendi og óstöðugleiki. TS eðlilegt við komu 36 tímum áður.</vt:lpstr>
      <vt:lpstr>Litli heili (cerebellum)</vt:lpstr>
      <vt:lpstr>Staðbundin einkenni</vt:lpstr>
      <vt:lpstr>Göngugeta</vt:lpstr>
      <vt:lpstr>“Strókdeildir” 1991 - Noregur</vt:lpstr>
      <vt:lpstr>Stroke deildir - lifun</vt:lpstr>
      <vt:lpstr>Stroke Unit</vt:lpstr>
      <vt:lpstr>Söguleg þróun strók móttöku Reykjavík</vt:lpstr>
      <vt:lpstr>Utan Reykjavíkur</vt:lpstr>
      <vt:lpstr>Ferli strók meðferðar LSH</vt:lpstr>
      <vt:lpstr>Ábending innlagnar legudeildar</vt:lpstr>
      <vt:lpstr>Grensásdeild</vt:lpstr>
      <vt:lpstr>Ábending R3-göngudeild Eftir strók</vt:lpstr>
      <vt:lpstr>5. Endurhæfing Markmið SAP-E</vt:lpstr>
      <vt:lpstr>6. Mat á gæðum þjónustu og horfum sjúklinga Fyrirmyndarstaða við mælingar á gæðum</vt:lpstr>
      <vt:lpstr>Fræðsluefni  LSH</vt:lpstr>
    </vt:vector>
  </TitlesOfParts>
  <Company>LSH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finnbjak</dc:creator>
  <cp:lastModifiedBy>finnbjak</cp:lastModifiedBy>
  <cp:revision>90</cp:revision>
  <dcterms:created xsi:type="dcterms:W3CDTF">2021-02-23T11:35:19Z</dcterms:created>
  <dcterms:modified xsi:type="dcterms:W3CDTF">2021-02-25T11:20:28Z</dcterms:modified>
</cp:coreProperties>
</file>