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4" r:id="rId3"/>
    <p:sldId id="263" r:id="rId4"/>
    <p:sldId id="267" r:id="rId5"/>
    <p:sldId id="258" r:id="rId6"/>
    <p:sldId id="25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5" autoAdjust="0"/>
  </p:normalViewPr>
  <p:slideViewPr>
    <p:cSldViewPr snapToGrid="0" snapToObjects="1">
      <p:cViewPr varScale="1">
        <p:scale>
          <a:sx n="102" d="100"/>
          <a:sy n="102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08EDC-49E9-9B4E-88FE-734433BBAEDE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36A43ADE-9F57-4144-8B08-8112AFE43164}">
      <dgm:prSet phldrT="[Text]"/>
      <dgm:spPr/>
      <dgm:t>
        <a:bodyPr/>
        <a:lstStyle/>
        <a:p>
          <a:r>
            <a:rPr lang="en-US" dirty="0" err="1" smtClean="0"/>
            <a:t>Kortlagning</a:t>
          </a:r>
          <a:r>
            <a:rPr lang="en-US" dirty="0" smtClean="0"/>
            <a:t> </a:t>
          </a:r>
          <a:r>
            <a:rPr lang="en-US" dirty="0" err="1" smtClean="0"/>
            <a:t>hagsmunaaðila</a:t>
          </a:r>
          <a:endParaRPr lang="en-US" dirty="0"/>
        </a:p>
      </dgm:t>
    </dgm:pt>
    <dgm:pt modelId="{FBB107C9-4324-4E46-86CC-2C3F3DDCC465}" type="parTrans" cxnId="{A1FE2041-705F-BF48-9A3A-21D02FBE1A36}">
      <dgm:prSet/>
      <dgm:spPr/>
      <dgm:t>
        <a:bodyPr/>
        <a:lstStyle/>
        <a:p>
          <a:endParaRPr lang="en-US"/>
        </a:p>
      </dgm:t>
    </dgm:pt>
    <dgm:pt modelId="{B40019FC-AFCE-6749-A4B6-A7E966F6120C}" type="sibTrans" cxnId="{A1FE2041-705F-BF48-9A3A-21D02FBE1A36}">
      <dgm:prSet/>
      <dgm:spPr/>
      <dgm:t>
        <a:bodyPr/>
        <a:lstStyle/>
        <a:p>
          <a:endParaRPr lang="en-US"/>
        </a:p>
      </dgm:t>
    </dgm:pt>
    <dgm:pt modelId="{E5C2EAEF-C57E-EC4D-B928-DD767CF4572F}">
      <dgm:prSet phldrT="[Text]"/>
      <dgm:spPr/>
      <dgm:t>
        <a:bodyPr/>
        <a:lstStyle/>
        <a:p>
          <a:r>
            <a:rPr lang="en-US" dirty="0" err="1" smtClean="0"/>
            <a:t>Myndun</a:t>
          </a:r>
          <a:r>
            <a:rPr lang="en-US" dirty="0" smtClean="0"/>
            <a:t> SAP-E </a:t>
          </a:r>
          <a:r>
            <a:rPr lang="en-US" dirty="0" err="1" smtClean="0"/>
            <a:t>tengslanets</a:t>
          </a:r>
          <a:endParaRPr lang="en-US" dirty="0"/>
        </a:p>
      </dgm:t>
    </dgm:pt>
    <dgm:pt modelId="{A258F818-B314-1E48-87EF-FC094861B61D}" type="parTrans" cxnId="{948D60B5-C3B4-9B40-B815-E7A1EEC75088}">
      <dgm:prSet/>
      <dgm:spPr/>
      <dgm:t>
        <a:bodyPr/>
        <a:lstStyle/>
        <a:p>
          <a:endParaRPr lang="en-US"/>
        </a:p>
      </dgm:t>
    </dgm:pt>
    <dgm:pt modelId="{AD850F05-D8A6-E84F-AB25-5E9C987B5120}" type="sibTrans" cxnId="{948D60B5-C3B4-9B40-B815-E7A1EEC75088}">
      <dgm:prSet/>
      <dgm:spPr/>
      <dgm:t>
        <a:bodyPr/>
        <a:lstStyle/>
        <a:p>
          <a:endParaRPr lang="en-US"/>
        </a:p>
      </dgm:t>
    </dgm:pt>
    <dgm:pt modelId="{FBAA62C0-730A-FC4E-B3AB-176F547E37E6}">
      <dgm:prSet phldrT="[Text]"/>
      <dgm:spPr/>
      <dgm:t>
        <a:bodyPr/>
        <a:lstStyle/>
        <a:p>
          <a:r>
            <a:rPr lang="en-US" dirty="0" err="1" smtClean="0"/>
            <a:t>Ljúka</a:t>
          </a:r>
          <a:r>
            <a:rPr lang="en-US" dirty="0" smtClean="0"/>
            <a:t> </a:t>
          </a:r>
          <a:r>
            <a:rPr lang="en-US" dirty="0" err="1" smtClean="0"/>
            <a:t>greiningu</a:t>
          </a:r>
          <a:r>
            <a:rPr lang="en-US" dirty="0" smtClean="0"/>
            <a:t> </a:t>
          </a:r>
          <a:r>
            <a:rPr lang="en-US" dirty="0" err="1" smtClean="0"/>
            <a:t>hvernig</a:t>
          </a:r>
          <a:r>
            <a:rPr lang="en-US" dirty="0" smtClean="0"/>
            <a:t> best </a:t>
          </a:r>
          <a:r>
            <a:rPr lang="en-US" dirty="0" err="1" smtClean="0"/>
            <a:t>er</a:t>
          </a:r>
          <a:r>
            <a:rPr lang="en-US" dirty="0" smtClean="0"/>
            <a:t> að </a:t>
          </a:r>
          <a:r>
            <a:rPr lang="en-US" dirty="0" err="1" smtClean="0"/>
            <a:t>ná</a:t>
          </a:r>
          <a:r>
            <a:rPr lang="en-US" dirty="0" smtClean="0"/>
            <a:t> </a:t>
          </a:r>
          <a:r>
            <a:rPr lang="en-US" dirty="0" err="1" smtClean="0"/>
            <a:t>samskiptum</a:t>
          </a:r>
          <a:r>
            <a:rPr lang="en-US" dirty="0" smtClean="0"/>
            <a:t> </a:t>
          </a:r>
          <a:r>
            <a:rPr lang="en-US" dirty="0" err="1" smtClean="0"/>
            <a:t>við</a:t>
          </a:r>
          <a:r>
            <a:rPr lang="en-US" dirty="0" smtClean="0"/>
            <a:t> </a:t>
          </a:r>
          <a:r>
            <a:rPr lang="en-US" dirty="0" err="1" smtClean="0"/>
            <a:t>Velferðarráðherra</a:t>
          </a:r>
          <a:endParaRPr lang="en-US" dirty="0" smtClean="0"/>
        </a:p>
        <a:p>
          <a:r>
            <a:rPr lang="en-US" dirty="0" smtClean="0"/>
            <a:t>(og </a:t>
          </a:r>
          <a:r>
            <a:rPr lang="en-US" dirty="0" err="1" smtClean="0"/>
            <a:t>stjórn</a:t>
          </a:r>
          <a:r>
            <a:rPr lang="en-US" dirty="0" smtClean="0"/>
            <a:t> LSH)</a:t>
          </a:r>
          <a:endParaRPr lang="en-US" dirty="0"/>
        </a:p>
      </dgm:t>
    </dgm:pt>
    <dgm:pt modelId="{43CE6A6F-0383-A343-AC10-E8018F1D32DA}" type="parTrans" cxnId="{8B3E298A-E02A-CC48-9EF7-EB8A21727F91}">
      <dgm:prSet/>
      <dgm:spPr/>
      <dgm:t>
        <a:bodyPr/>
        <a:lstStyle/>
        <a:p>
          <a:endParaRPr lang="en-US"/>
        </a:p>
      </dgm:t>
    </dgm:pt>
    <dgm:pt modelId="{137F37F5-24F0-9D4B-A6B7-98C96F8F864F}" type="sibTrans" cxnId="{8B3E298A-E02A-CC48-9EF7-EB8A21727F91}">
      <dgm:prSet/>
      <dgm:spPr/>
      <dgm:t>
        <a:bodyPr/>
        <a:lstStyle/>
        <a:p>
          <a:endParaRPr lang="en-US"/>
        </a:p>
      </dgm:t>
    </dgm:pt>
    <dgm:pt modelId="{522BD6E0-291C-F148-B01C-08AE20C3200A}">
      <dgm:prSet phldrT="[Text]"/>
      <dgm:spPr/>
      <dgm:t>
        <a:bodyPr/>
        <a:lstStyle/>
        <a:p>
          <a:r>
            <a:rPr lang="en-US" dirty="0" err="1" smtClean="0"/>
            <a:t>Gerð</a:t>
          </a:r>
          <a:r>
            <a:rPr lang="en-US" dirty="0" smtClean="0"/>
            <a:t> </a:t>
          </a:r>
          <a:r>
            <a:rPr lang="en-US" dirty="0" err="1" smtClean="0"/>
            <a:t>Landsáætlunar</a:t>
          </a:r>
          <a:r>
            <a:rPr lang="en-US" dirty="0" smtClean="0"/>
            <a:t> </a:t>
          </a:r>
          <a:r>
            <a:rPr lang="en-US" dirty="0" err="1" smtClean="0"/>
            <a:t>við</a:t>
          </a:r>
          <a:r>
            <a:rPr lang="en-US" dirty="0" smtClean="0"/>
            <a:t> </a:t>
          </a:r>
          <a:r>
            <a:rPr lang="en-US" dirty="0" err="1" smtClean="0"/>
            <a:t>slagi</a:t>
          </a:r>
          <a:endParaRPr lang="en-US" dirty="0" smtClean="0"/>
        </a:p>
        <a:p>
          <a:r>
            <a:rPr lang="en-US" dirty="0" smtClean="0"/>
            <a:t>(</a:t>
          </a:r>
          <a:r>
            <a:rPr lang="en-US" dirty="0" err="1" smtClean="0"/>
            <a:t>Gert</a:t>
          </a:r>
          <a:r>
            <a:rPr lang="en-US" dirty="0" smtClean="0"/>
            <a:t> </a:t>
          </a:r>
          <a:r>
            <a:rPr lang="en-US" dirty="0" err="1" smtClean="0"/>
            <a:t>af</a:t>
          </a:r>
          <a:r>
            <a:rPr lang="en-US" dirty="0" smtClean="0"/>
            <a:t> fag- og </a:t>
          </a:r>
          <a:r>
            <a:rPr lang="en-US" dirty="0" err="1" smtClean="0"/>
            <a:t>sjúklingafélögum</a:t>
          </a:r>
          <a:r>
            <a:rPr lang="en-US" dirty="0" smtClean="0"/>
            <a:t> </a:t>
          </a:r>
          <a:r>
            <a:rPr lang="en-US" dirty="0" err="1" smtClean="0"/>
            <a:t>fremur</a:t>
          </a:r>
          <a:r>
            <a:rPr lang="en-US" dirty="0" smtClean="0"/>
            <a:t> en </a:t>
          </a:r>
          <a:r>
            <a:rPr lang="en-US" dirty="0" err="1" smtClean="0"/>
            <a:t>tengslaneti</a:t>
          </a:r>
          <a:r>
            <a:rPr lang="en-US" dirty="0" smtClean="0"/>
            <a:t>)</a:t>
          </a:r>
          <a:endParaRPr lang="en-US" dirty="0"/>
        </a:p>
      </dgm:t>
    </dgm:pt>
    <dgm:pt modelId="{DE73336E-EBD0-3949-BC9E-BB10EDA5268E}" type="parTrans" cxnId="{B362866C-857B-3640-862B-5702FE967139}">
      <dgm:prSet/>
      <dgm:spPr/>
      <dgm:t>
        <a:bodyPr/>
        <a:lstStyle/>
        <a:p>
          <a:endParaRPr lang="en-US"/>
        </a:p>
      </dgm:t>
    </dgm:pt>
    <dgm:pt modelId="{100D5FAC-ABC0-4641-8F5E-BC1C58E327CA}" type="sibTrans" cxnId="{B362866C-857B-3640-862B-5702FE967139}">
      <dgm:prSet/>
      <dgm:spPr/>
      <dgm:t>
        <a:bodyPr/>
        <a:lstStyle/>
        <a:p>
          <a:endParaRPr lang="en-US"/>
        </a:p>
      </dgm:t>
    </dgm:pt>
    <dgm:pt modelId="{E0CDDE64-2519-E44E-8788-4F5F73ED995E}">
      <dgm:prSet phldrT="[Text]"/>
      <dgm:spPr/>
      <dgm:t>
        <a:bodyPr/>
        <a:lstStyle/>
        <a:p>
          <a:r>
            <a:rPr lang="en-US" dirty="0" err="1" smtClean="0"/>
            <a:t>Fundur</a:t>
          </a:r>
          <a:r>
            <a:rPr lang="en-US" dirty="0" smtClean="0"/>
            <a:t> </a:t>
          </a:r>
          <a:r>
            <a:rPr lang="en-US" dirty="0" err="1" smtClean="0"/>
            <a:t>með</a:t>
          </a:r>
          <a:r>
            <a:rPr lang="en-US" dirty="0" smtClean="0"/>
            <a:t> </a:t>
          </a:r>
          <a:r>
            <a:rPr lang="en-US" dirty="0" err="1" smtClean="0"/>
            <a:t>Velferðarráðherra</a:t>
          </a:r>
          <a:r>
            <a:rPr lang="en-US" dirty="0" smtClean="0"/>
            <a:t> (og </a:t>
          </a:r>
          <a:r>
            <a:rPr lang="en-US" dirty="0" err="1" smtClean="0"/>
            <a:t>stjórn</a:t>
          </a:r>
          <a:r>
            <a:rPr lang="en-US" dirty="0" smtClean="0"/>
            <a:t> LSH), og </a:t>
          </a:r>
          <a:r>
            <a:rPr lang="en-US" dirty="0" err="1" smtClean="0"/>
            <a:t>tryggja</a:t>
          </a:r>
          <a:r>
            <a:rPr lang="en-US" dirty="0" smtClean="0"/>
            <a:t> </a:t>
          </a:r>
          <a:r>
            <a:rPr lang="en-US" dirty="0" err="1" smtClean="0"/>
            <a:t>stuðning</a:t>
          </a:r>
          <a:r>
            <a:rPr lang="en-US" dirty="0" smtClean="0"/>
            <a:t> </a:t>
          </a:r>
          <a:r>
            <a:rPr lang="en-US" dirty="0" err="1" smtClean="0"/>
            <a:t>við</a:t>
          </a:r>
          <a:r>
            <a:rPr lang="en-US" dirty="0" smtClean="0"/>
            <a:t> SAP-E og </a:t>
          </a:r>
          <a:r>
            <a:rPr lang="en-US" dirty="0" err="1" smtClean="0"/>
            <a:t>yfirlýsinguna</a:t>
          </a:r>
          <a:endParaRPr lang="en-US" dirty="0"/>
        </a:p>
      </dgm:t>
    </dgm:pt>
    <dgm:pt modelId="{0588F339-91FD-C54C-8656-B1168A95BED4}" type="parTrans" cxnId="{39989E59-D2BE-6449-87D8-1AB34980CA89}">
      <dgm:prSet/>
      <dgm:spPr/>
      <dgm:t>
        <a:bodyPr/>
        <a:lstStyle/>
        <a:p>
          <a:endParaRPr lang="en-US"/>
        </a:p>
      </dgm:t>
    </dgm:pt>
    <dgm:pt modelId="{E5BAF513-B2E3-664E-8FB1-BAACDD6ABD15}" type="sibTrans" cxnId="{39989E59-D2BE-6449-87D8-1AB34980CA89}">
      <dgm:prSet/>
      <dgm:spPr/>
      <dgm:t>
        <a:bodyPr/>
        <a:lstStyle/>
        <a:p>
          <a:endParaRPr lang="en-US"/>
        </a:p>
      </dgm:t>
    </dgm:pt>
    <dgm:pt modelId="{6F8A4B31-3254-FC41-8EAE-83C52819AB77}" type="pres">
      <dgm:prSet presAssocID="{D2308EDC-49E9-9B4E-88FE-734433BBAEDE}" presName="Name0" presStyleCnt="0">
        <dgm:presLayoutVars>
          <dgm:dir/>
          <dgm:resizeHandles val="exact"/>
        </dgm:presLayoutVars>
      </dgm:prSet>
      <dgm:spPr/>
    </dgm:pt>
    <dgm:pt modelId="{37A1C805-05D4-B946-B4B8-D202C042CCF8}" type="pres">
      <dgm:prSet presAssocID="{D2308EDC-49E9-9B4E-88FE-734433BBAEDE}" presName="arrow" presStyleLbl="bgShp" presStyleIdx="0" presStyleCnt="1"/>
      <dgm:spPr/>
    </dgm:pt>
    <dgm:pt modelId="{AB47247A-E258-7647-A874-273C236653F4}" type="pres">
      <dgm:prSet presAssocID="{D2308EDC-49E9-9B4E-88FE-734433BBAEDE}" presName="points" presStyleCnt="0"/>
      <dgm:spPr/>
    </dgm:pt>
    <dgm:pt modelId="{4F8EFC28-CFD3-C742-A2D3-047BA4BAC763}" type="pres">
      <dgm:prSet presAssocID="{36A43ADE-9F57-4144-8B08-8112AFE43164}" presName="compositeA" presStyleCnt="0"/>
      <dgm:spPr/>
    </dgm:pt>
    <dgm:pt modelId="{6C491043-38A6-E643-A5CF-6FB39C55D707}" type="pres">
      <dgm:prSet presAssocID="{36A43ADE-9F57-4144-8B08-8112AFE43164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32A1C-9181-2947-82E5-4ACBAA25C6B3}" type="pres">
      <dgm:prSet presAssocID="{36A43ADE-9F57-4144-8B08-8112AFE43164}" presName="circleA" presStyleLbl="node1" presStyleIdx="0" presStyleCnt="5"/>
      <dgm:spPr/>
    </dgm:pt>
    <dgm:pt modelId="{E5FF13C8-5E95-0340-BFD6-85217D4EB563}" type="pres">
      <dgm:prSet presAssocID="{36A43ADE-9F57-4144-8B08-8112AFE43164}" presName="spaceA" presStyleCnt="0"/>
      <dgm:spPr/>
    </dgm:pt>
    <dgm:pt modelId="{8D2F5F1B-7B32-904F-A45E-93F65DC1FCE8}" type="pres">
      <dgm:prSet presAssocID="{B40019FC-AFCE-6749-A4B6-A7E966F6120C}" presName="space" presStyleCnt="0"/>
      <dgm:spPr/>
    </dgm:pt>
    <dgm:pt modelId="{CA89D6C8-3E7D-8143-81C9-9F812DB383A3}" type="pres">
      <dgm:prSet presAssocID="{E5C2EAEF-C57E-EC4D-B928-DD767CF4572F}" presName="compositeB" presStyleCnt="0"/>
      <dgm:spPr/>
    </dgm:pt>
    <dgm:pt modelId="{97747848-1825-2E4C-8D9F-F4EF1F787BCF}" type="pres">
      <dgm:prSet presAssocID="{E5C2EAEF-C57E-EC4D-B928-DD767CF4572F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C43C6-374C-1949-B964-3DAEC829C927}" type="pres">
      <dgm:prSet presAssocID="{E5C2EAEF-C57E-EC4D-B928-DD767CF4572F}" presName="circleB" presStyleLbl="node1" presStyleIdx="1" presStyleCnt="5"/>
      <dgm:spPr/>
    </dgm:pt>
    <dgm:pt modelId="{4FA60614-F195-1B49-91E2-2606B49421AD}" type="pres">
      <dgm:prSet presAssocID="{E5C2EAEF-C57E-EC4D-B928-DD767CF4572F}" presName="spaceB" presStyleCnt="0"/>
      <dgm:spPr/>
    </dgm:pt>
    <dgm:pt modelId="{44D76596-112C-194E-A316-89C8902AC8C8}" type="pres">
      <dgm:prSet presAssocID="{AD850F05-D8A6-E84F-AB25-5E9C987B5120}" presName="space" presStyleCnt="0"/>
      <dgm:spPr/>
    </dgm:pt>
    <dgm:pt modelId="{2E65B2C9-64B2-BC40-B450-739A75649FD0}" type="pres">
      <dgm:prSet presAssocID="{FBAA62C0-730A-FC4E-B3AB-176F547E37E6}" presName="compositeA" presStyleCnt="0"/>
      <dgm:spPr/>
    </dgm:pt>
    <dgm:pt modelId="{4BD4D708-4BE5-7B46-A2EF-395D16DB013A}" type="pres">
      <dgm:prSet presAssocID="{FBAA62C0-730A-FC4E-B3AB-176F547E37E6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2DF0E-4E52-2649-8003-68B393E08440}" type="pres">
      <dgm:prSet presAssocID="{FBAA62C0-730A-FC4E-B3AB-176F547E37E6}" presName="circleA" presStyleLbl="node1" presStyleIdx="2" presStyleCnt="5"/>
      <dgm:spPr/>
    </dgm:pt>
    <dgm:pt modelId="{46349E90-6A4F-4849-8DE1-8CD442F43C71}" type="pres">
      <dgm:prSet presAssocID="{FBAA62C0-730A-FC4E-B3AB-176F547E37E6}" presName="spaceA" presStyleCnt="0"/>
      <dgm:spPr/>
    </dgm:pt>
    <dgm:pt modelId="{AB5CC19F-76F9-FD4C-9D6A-F3B1FC6B47E1}" type="pres">
      <dgm:prSet presAssocID="{137F37F5-24F0-9D4B-A6B7-98C96F8F864F}" presName="space" presStyleCnt="0"/>
      <dgm:spPr/>
    </dgm:pt>
    <dgm:pt modelId="{67850C46-3CEE-214D-A905-70DAAB896CA2}" type="pres">
      <dgm:prSet presAssocID="{E0CDDE64-2519-E44E-8788-4F5F73ED995E}" presName="compositeB" presStyleCnt="0"/>
      <dgm:spPr/>
    </dgm:pt>
    <dgm:pt modelId="{E3A54925-7B82-0446-BD59-8131BB92FD74}" type="pres">
      <dgm:prSet presAssocID="{E0CDDE64-2519-E44E-8788-4F5F73ED995E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FEFB5-C193-A24A-9937-D8EB444DA1E4}" type="pres">
      <dgm:prSet presAssocID="{E0CDDE64-2519-E44E-8788-4F5F73ED995E}" presName="circleB" presStyleLbl="node1" presStyleIdx="3" presStyleCnt="5"/>
      <dgm:spPr/>
    </dgm:pt>
    <dgm:pt modelId="{4A220861-574E-6F41-A197-D2E07743E20D}" type="pres">
      <dgm:prSet presAssocID="{E0CDDE64-2519-E44E-8788-4F5F73ED995E}" presName="spaceB" presStyleCnt="0"/>
      <dgm:spPr/>
    </dgm:pt>
    <dgm:pt modelId="{B1B6544C-D758-224E-9E37-5394928A2577}" type="pres">
      <dgm:prSet presAssocID="{E5BAF513-B2E3-664E-8FB1-BAACDD6ABD15}" presName="space" presStyleCnt="0"/>
      <dgm:spPr/>
    </dgm:pt>
    <dgm:pt modelId="{601F5147-6F62-4F4F-A0F0-B86CF8581C44}" type="pres">
      <dgm:prSet presAssocID="{522BD6E0-291C-F148-B01C-08AE20C3200A}" presName="compositeA" presStyleCnt="0"/>
      <dgm:spPr/>
    </dgm:pt>
    <dgm:pt modelId="{89D58A98-D9AC-9E41-B890-2760EFA38CAC}" type="pres">
      <dgm:prSet presAssocID="{522BD6E0-291C-F148-B01C-08AE20C3200A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F877C-A7BA-1247-B849-2527EA985DA5}" type="pres">
      <dgm:prSet presAssocID="{522BD6E0-291C-F148-B01C-08AE20C3200A}" presName="circleA" presStyleLbl="node1" presStyleIdx="4" presStyleCnt="5"/>
      <dgm:spPr/>
    </dgm:pt>
    <dgm:pt modelId="{60BC424C-68A4-EE4B-8200-56BBA7E961B6}" type="pres">
      <dgm:prSet presAssocID="{522BD6E0-291C-F148-B01C-08AE20C3200A}" presName="spaceA" presStyleCnt="0"/>
      <dgm:spPr/>
    </dgm:pt>
  </dgm:ptLst>
  <dgm:cxnLst>
    <dgm:cxn modelId="{B362866C-857B-3640-862B-5702FE967139}" srcId="{D2308EDC-49E9-9B4E-88FE-734433BBAEDE}" destId="{522BD6E0-291C-F148-B01C-08AE20C3200A}" srcOrd="4" destOrd="0" parTransId="{DE73336E-EBD0-3949-BC9E-BB10EDA5268E}" sibTransId="{100D5FAC-ABC0-4641-8F5E-BC1C58E327CA}"/>
    <dgm:cxn modelId="{57B65086-7CB5-1448-A0D4-FBEC59FB6F67}" type="presOf" srcId="{FBAA62C0-730A-FC4E-B3AB-176F547E37E6}" destId="{4BD4D708-4BE5-7B46-A2EF-395D16DB013A}" srcOrd="0" destOrd="0" presId="urn:microsoft.com/office/officeart/2005/8/layout/hProcess11"/>
    <dgm:cxn modelId="{8B3E298A-E02A-CC48-9EF7-EB8A21727F91}" srcId="{D2308EDC-49E9-9B4E-88FE-734433BBAEDE}" destId="{FBAA62C0-730A-FC4E-B3AB-176F547E37E6}" srcOrd="2" destOrd="0" parTransId="{43CE6A6F-0383-A343-AC10-E8018F1D32DA}" sibTransId="{137F37F5-24F0-9D4B-A6B7-98C96F8F864F}"/>
    <dgm:cxn modelId="{39989E59-D2BE-6449-87D8-1AB34980CA89}" srcId="{D2308EDC-49E9-9B4E-88FE-734433BBAEDE}" destId="{E0CDDE64-2519-E44E-8788-4F5F73ED995E}" srcOrd="3" destOrd="0" parTransId="{0588F339-91FD-C54C-8656-B1168A95BED4}" sibTransId="{E5BAF513-B2E3-664E-8FB1-BAACDD6ABD15}"/>
    <dgm:cxn modelId="{948D60B5-C3B4-9B40-B815-E7A1EEC75088}" srcId="{D2308EDC-49E9-9B4E-88FE-734433BBAEDE}" destId="{E5C2EAEF-C57E-EC4D-B928-DD767CF4572F}" srcOrd="1" destOrd="0" parTransId="{A258F818-B314-1E48-87EF-FC094861B61D}" sibTransId="{AD850F05-D8A6-E84F-AB25-5E9C987B5120}"/>
    <dgm:cxn modelId="{9E4A35E8-5795-D24E-A71D-931882B11766}" type="presOf" srcId="{E0CDDE64-2519-E44E-8788-4F5F73ED995E}" destId="{E3A54925-7B82-0446-BD59-8131BB92FD74}" srcOrd="0" destOrd="0" presId="urn:microsoft.com/office/officeart/2005/8/layout/hProcess11"/>
    <dgm:cxn modelId="{8F28B779-9BEA-224C-93B9-4AEECFDF0DF5}" type="presOf" srcId="{D2308EDC-49E9-9B4E-88FE-734433BBAEDE}" destId="{6F8A4B31-3254-FC41-8EAE-83C52819AB77}" srcOrd="0" destOrd="0" presId="urn:microsoft.com/office/officeart/2005/8/layout/hProcess11"/>
    <dgm:cxn modelId="{81C493DA-7E75-AD49-8203-0D49DF3942EC}" type="presOf" srcId="{36A43ADE-9F57-4144-8B08-8112AFE43164}" destId="{6C491043-38A6-E643-A5CF-6FB39C55D707}" srcOrd="0" destOrd="0" presId="urn:microsoft.com/office/officeart/2005/8/layout/hProcess11"/>
    <dgm:cxn modelId="{A1FE2041-705F-BF48-9A3A-21D02FBE1A36}" srcId="{D2308EDC-49E9-9B4E-88FE-734433BBAEDE}" destId="{36A43ADE-9F57-4144-8B08-8112AFE43164}" srcOrd="0" destOrd="0" parTransId="{FBB107C9-4324-4E46-86CC-2C3F3DDCC465}" sibTransId="{B40019FC-AFCE-6749-A4B6-A7E966F6120C}"/>
    <dgm:cxn modelId="{B19CF8FC-E56D-1145-8CF7-5A18583FA633}" type="presOf" srcId="{E5C2EAEF-C57E-EC4D-B928-DD767CF4572F}" destId="{97747848-1825-2E4C-8D9F-F4EF1F787BCF}" srcOrd="0" destOrd="0" presId="urn:microsoft.com/office/officeart/2005/8/layout/hProcess11"/>
    <dgm:cxn modelId="{994E3878-F4B1-C34B-A394-D7FA87752273}" type="presOf" srcId="{522BD6E0-291C-F148-B01C-08AE20C3200A}" destId="{89D58A98-D9AC-9E41-B890-2760EFA38CAC}" srcOrd="0" destOrd="0" presId="urn:microsoft.com/office/officeart/2005/8/layout/hProcess11"/>
    <dgm:cxn modelId="{0607547B-E715-C84D-97BC-24307DF8ADDC}" type="presParOf" srcId="{6F8A4B31-3254-FC41-8EAE-83C52819AB77}" destId="{37A1C805-05D4-B946-B4B8-D202C042CCF8}" srcOrd="0" destOrd="0" presId="urn:microsoft.com/office/officeart/2005/8/layout/hProcess11"/>
    <dgm:cxn modelId="{21D4E06E-095C-5D4E-AFF4-373D73C8C56A}" type="presParOf" srcId="{6F8A4B31-3254-FC41-8EAE-83C52819AB77}" destId="{AB47247A-E258-7647-A874-273C236653F4}" srcOrd="1" destOrd="0" presId="urn:microsoft.com/office/officeart/2005/8/layout/hProcess11"/>
    <dgm:cxn modelId="{8217CDFB-F7DF-DB4B-ADB3-E59A28216A7E}" type="presParOf" srcId="{AB47247A-E258-7647-A874-273C236653F4}" destId="{4F8EFC28-CFD3-C742-A2D3-047BA4BAC763}" srcOrd="0" destOrd="0" presId="urn:microsoft.com/office/officeart/2005/8/layout/hProcess11"/>
    <dgm:cxn modelId="{CE97D47A-129E-6844-A545-24926F453EF9}" type="presParOf" srcId="{4F8EFC28-CFD3-C742-A2D3-047BA4BAC763}" destId="{6C491043-38A6-E643-A5CF-6FB39C55D707}" srcOrd="0" destOrd="0" presId="urn:microsoft.com/office/officeart/2005/8/layout/hProcess11"/>
    <dgm:cxn modelId="{DBB48EE5-903C-9A4C-9254-D15FDD067537}" type="presParOf" srcId="{4F8EFC28-CFD3-C742-A2D3-047BA4BAC763}" destId="{6DD32A1C-9181-2947-82E5-4ACBAA25C6B3}" srcOrd="1" destOrd="0" presId="urn:microsoft.com/office/officeart/2005/8/layout/hProcess11"/>
    <dgm:cxn modelId="{58E3A37A-21D3-EA4C-85C3-2220E710E58D}" type="presParOf" srcId="{4F8EFC28-CFD3-C742-A2D3-047BA4BAC763}" destId="{E5FF13C8-5E95-0340-BFD6-85217D4EB563}" srcOrd="2" destOrd="0" presId="urn:microsoft.com/office/officeart/2005/8/layout/hProcess11"/>
    <dgm:cxn modelId="{4F9F36D3-2835-FD41-9274-6C3BA3A63B22}" type="presParOf" srcId="{AB47247A-E258-7647-A874-273C236653F4}" destId="{8D2F5F1B-7B32-904F-A45E-93F65DC1FCE8}" srcOrd="1" destOrd="0" presId="urn:microsoft.com/office/officeart/2005/8/layout/hProcess11"/>
    <dgm:cxn modelId="{9D624BF3-A9BD-5945-8C8C-536CDF9E63E0}" type="presParOf" srcId="{AB47247A-E258-7647-A874-273C236653F4}" destId="{CA89D6C8-3E7D-8143-81C9-9F812DB383A3}" srcOrd="2" destOrd="0" presId="urn:microsoft.com/office/officeart/2005/8/layout/hProcess11"/>
    <dgm:cxn modelId="{2966EDAB-F17F-D640-8085-6E33BA36609D}" type="presParOf" srcId="{CA89D6C8-3E7D-8143-81C9-9F812DB383A3}" destId="{97747848-1825-2E4C-8D9F-F4EF1F787BCF}" srcOrd="0" destOrd="0" presId="urn:microsoft.com/office/officeart/2005/8/layout/hProcess11"/>
    <dgm:cxn modelId="{81B77042-A726-0947-8ACE-39553D03FC8B}" type="presParOf" srcId="{CA89D6C8-3E7D-8143-81C9-9F812DB383A3}" destId="{0FCC43C6-374C-1949-B964-3DAEC829C927}" srcOrd="1" destOrd="0" presId="urn:microsoft.com/office/officeart/2005/8/layout/hProcess11"/>
    <dgm:cxn modelId="{EFBCA556-7841-ED45-A743-47197E477CFC}" type="presParOf" srcId="{CA89D6C8-3E7D-8143-81C9-9F812DB383A3}" destId="{4FA60614-F195-1B49-91E2-2606B49421AD}" srcOrd="2" destOrd="0" presId="urn:microsoft.com/office/officeart/2005/8/layout/hProcess11"/>
    <dgm:cxn modelId="{EC2F0031-BCB1-DA41-A0A9-F5D84902648A}" type="presParOf" srcId="{AB47247A-E258-7647-A874-273C236653F4}" destId="{44D76596-112C-194E-A316-89C8902AC8C8}" srcOrd="3" destOrd="0" presId="urn:microsoft.com/office/officeart/2005/8/layout/hProcess11"/>
    <dgm:cxn modelId="{DA9FC6CC-0F87-744E-8644-91EE377ABECD}" type="presParOf" srcId="{AB47247A-E258-7647-A874-273C236653F4}" destId="{2E65B2C9-64B2-BC40-B450-739A75649FD0}" srcOrd="4" destOrd="0" presId="urn:microsoft.com/office/officeart/2005/8/layout/hProcess11"/>
    <dgm:cxn modelId="{B6DCB214-B5FD-3943-8C03-F39762218F52}" type="presParOf" srcId="{2E65B2C9-64B2-BC40-B450-739A75649FD0}" destId="{4BD4D708-4BE5-7B46-A2EF-395D16DB013A}" srcOrd="0" destOrd="0" presId="urn:microsoft.com/office/officeart/2005/8/layout/hProcess11"/>
    <dgm:cxn modelId="{0F115D2C-B180-2547-8056-F1868E22E121}" type="presParOf" srcId="{2E65B2C9-64B2-BC40-B450-739A75649FD0}" destId="{5652DF0E-4E52-2649-8003-68B393E08440}" srcOrd="1" destOrd="0" presId="urn:microsoft.com/office/officeart/2005/8/layout/hProcess11"/>
    <dgm:cxn modelId="{0EAB55B0-F175-5E43-80E3-ECDD787321A0}" type="presParOf" srcId="{2E65B2C9-64B2-BC40-B450-739A75649FD0}" destId="{46349E90-6A4F-4849-8DE1-8CD442F43C71}" srcOrd="2" destOrd="0" presId="urn:microsoft.com/office/officeart/2005/8/layout/hProcess11"/>
    <dgm:cxn modelId="{A7446DEA-DE41-394D-8579-F2DD89F022FE}" type="presParOf" srcId="{AB47247A-E258-7647-A874-273C236653F4}" destId="{AB5CC19F-76F9-FD4C-9D6A-F3B1FC6B47E1}" srcOrd="5" destOrd="0" presId="urn:microsoft.com/office/officeart/2005/8/layout/hProcess11"/>
    <dgm:cxn modelId="{62CFD491-09CB-564B-ABE9-74EB6CC47F9B}" type="presParOf" srcId="{AB47247A-E258-7647-A874-273C236653F4}" destId="{67850C46-3CEE-214D-A905-70DAAB896CA2}" srcOrd="6" destOrd="0" presId="urn:microsoft.com/office/officeart/2005/8/layout/hProcess11"/>
    <dgm:cxn modelId="{02E1CFED-A954-244D-89C3-B944C8FB103E}" type="presParOf" srcId="{67850C46-3CEE-214D-A905-70DAAB896CA2}" destId="{E3A54925-7B82-0446-BD59-8131BB92FD74}" srcOrd="0" destOrd="0" presId="urn:microsoft.com/office/officeart/2005/8/layout/hProcess11"/>
    <dgm:cxn modelId="{5BD60694-B8F9-D045-AB63-D91BBD8906E8}" type="presParOf" srcId="{67850C46-3CEE-214D-A905-70DAAB896CA2}" destId="{F7EFEFB5-C193-A24A-9937-D8EB444DA1E4}" srcOrd="1" destOrd="0" presId="urn:microsoft.com/office/officeart/2005/8/layout/hProcess11"/>
    <dgm:cxn modelId="{C1410515-9B73-7B4C-9049-BC79DE710A2D}" type="presParOf" srcId="{67850C46-3CEE-214D-A905-70DAAB896CA2}" destId="{4A220861-574E-6F41-A197-D2E07743E20D}" srcOrd="2" destOrd="0" presId="urn:microsoft.com/office/officeart/2005/8/layout/hProcess11"/>
    <dgm:cxn modelId="{EBEB511A-7725-0D4F-A070-AFE554726CA9}" type="presParOf" srcId="{AB47247A-E258-7647-A874-273C236653F4}" destId="{B1B6544C-D758-224E-9E37-5394928A2577}" srcOrd="7" destOrd="0" presId="urn:microsoft.com/office/officeart/2005/8/layout/hProcess11"/>
    <dgm:cxn modelId="{16BDD5DC-B565-3346-85F5-D10995FC1411}" type="presParOf" srcId="{AB47247A-E258-7647-A874-273C236653F4}" destId="{601F5147-6F62-4F4F-A0F0-B86CF8581C44}" srcOrd="8" destOrd="0" presId="urn:microsoft.com/office/officeart/2005/8/layout/hProcess11"/>
    <dgm:cxn modelId="{20829F18-F475-E34E-B060-36345669CA02}" type="presParOf" srcId="{601F5147-6F62-4F4F-A0F0-B86CF8581C44}" destId="{89D58A98-D9AC-9E41-B890-2760EFA38CAC}" srcOrd="0" destOrd="0" presId="urn:microsoft.com/office/officeart/2005/8/layout/hProcess11"/>
    <dgm:cxn modelId="{5765D255-9E18-2344-8EA5-A575D1A93F61}" type="presParOf" srcId="{601F5147-6F62-4F4F-A0F0-B86CF8581C44}" destId="{24EF877C-A7BA-1247-B849-2527EA985DA5}" srcOrd="1" destOrd="0" presId="urn:microsoft.com/office/officeart/2005/8/layout/hProcess11"/>
    <dgm:cxn modelId="{99616DA8-52E1-A241-AA6D-9569E2D6268E}" type="presParOf" srcId="{601F5147-6F62-4F4F-A0F0-B86CF8581C44}" destId="{60BC424C-68A4-EE4B-8200-56BBA7E961B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1C805-05D4-B946-B4B8-D202C042CCF8}">
      <dsp:nvSpPr>
        <dsp:cNvPr id="0" name=""/>
        <dsp:cNvSpPr/>
      </dsp:nvSpPr>
      <dsp:spPr>
        <a:xfrm>
          <a:off x="0" y="868503"/>
          <a:ext cx="8229600" cy="115800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491043-38A6-E643-A5CF-6FB39C55D707}">
      <dsp:nvSpPr>
        <dsp:cNvPr id="0" name=""/>
        <dsp:cNvSpPr/>
      </dsp:nvSpPr>
      <dsp:spPr>
        <a:xfrm>
          <a:off x="3254" y="0"/>
          <a:ext cx="1423101" cy="115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Kortlagning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hagsmunaaðila</a:t>
          </a:r>
          <a:endParaRPr lang="en-US" sz="1100" kern="1200" dirty="0"/>
        </a:p>
      </dsp:txBody>
      <dsp:txXfrm>
        <a:off x="3254" y="0"/>
        <a:ext cx="1423101" cy="1158004"/>
      </dsp:txXfrm>
    </dsp:sp>
    <dsp:sp modelId="{6DD32A1C-9181-2947-82E5-4ACBAA25C6B3}">
      <dsp:nvSpPr>
        <dsp:cNvPr id="0" name=""/>
        <dsp:cNvSpPr/>
      </dsp:nvSpPr>
      <dsp:spPr>
        <a:xfrm>
          <a:off x="570055" y="1302755"/>
          <a:ext cx="289501" cy="289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47848-1825-2E4C-8D9F-F4EF1F787BCF}">
      <dsp:nvSpPr>
        <dsp:cNvPr id="0" name=""/>
        <dsp:cNvSpPr/>
      </dsp:nvSpPr>
      <dsp:spPr>
        <a:xfrm>
          <a:off x="1497511" y="1737007"/>
          <a:ext cx="1423101" cy="115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Myndun</a:t>
          </a:r>
          <a:r>
            <a:rPr lang="en-US" sz="1100" kern="1200" dirty="0" smtClean="0"/>
            <a:t> SAP-E </a:t>
          </a:r>
          <a:r>
            <a:rPr lang="en-US" sz="1100" kern="1200" dirty="0" err="1" smtClean="0"/>
            <a:t>tengslanets</a:t>
          </a:r>
          <a:endParaRPr lang="en-US" sz="1100" kern="1200" dirty="0"/>
        </a:p>
      </dsp:txBody>
      <dsp:txXfrm>
        <a:off x="1497511" y="1737007"/>
        <a:ext cx="1423101" cy="1158004"/>
      </dsp:txXfrm>
    </dsp:sp>
    <dsp:sp modelId="{0FCC43C6-374C-1949-B964-3DAEC829C927}">
      <dsp:nvSpPr>
        <dsp:cNvPr id="0" name=""/>
        <dsp:cNvSpPr/>
      </dsp:nvSpPr>
      <dsp:spPr>
        <a:xfrm>
          <a:off x="2064312" y="1302755"/>
          <a:ext cx="289501" cy="289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D4D708-4BE5-7B46-A2EF-395D16DB013A}">
      <dsp:nvSpPr>
        <dsp:cNvPr id="0" name=""/>
        <dsp:cNvSpPr/>
      </dsp:nvSpPr>
      <dsp:spPr>
        <a:xfrm>
          <a:off x="2991769" y="0"/>
          <a:ext cx="1423101" cy="115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Ljúka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greiningu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hvernig</a:t>
          </a:r>
          <a:r>
            <a:rPr lang="en-US" sz="1100" kern="1200" dirty="0" smtClean="0"/>
            <a:t> best </a:t>
          </a:r>
          <a:r>
            <a:rPr lang="en-US" sz="1100" kern="1200" dirty="0" err="1" smtClean="0"/>
            <a:t>er</a:t>
          </a:r>
          <a:r>
            <a:rPr lang="en-US" sz="1100" kern="1200" dirty="0" smtClean="0"/>
            <a:t> að </a:t>
          </a:r>
          <a:r>
            <a:rPr lang="en-US" sz="1100" kern="1200" dirty="0" err="1" smtClean="0"/>
            <a:t>ná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samskiptum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við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Velferðarráðherra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(og </a:t>
          </a:r>
          <a:r>
            <a:rPr lang="en-US" sz="1100" kern="1200" dirty="0" err="1" smtClean="0"/>
            <a:t>stjórn</a:t>
          </a:r>
          <a:r>
            <a:rPr lang="en-US" sz="1100" kern="1200" dirty="0" smtClean="0"/>
            <a:t> LSH)</a:t>
          </a:r>
          <a:endParaRPr lang="en-US" sz="1100" kern="1200" dirty="0"/>
        </a:p>
      </dsp:txBody>
      <dsp:txXfrm>
        <a:off x="2991769" y="0"/>
        <a:ext cx="1423101" cy="1158004"/>
      </dsp:txXfrm>
    </dsp:sp>
    <dsp:sp modelId="{5652DF0E-4E52-2649-8003-68B393E08440}">
      <dsp:nvSpPr>
        <dsp:cNvPr id="0" name=""/>
        <dsp:cNvSpPr/>
      </dsp:nvSpPr>
      <dsp:spPr>
        <a:xfrm>
          <a:off x="3558569" y="1302755"/>
          <a:ext cx="289501" cy="289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54925-7B82-0446-BD59-8131BB92FD74}">
      <dsp:nvSpPr>
        <dsp:cNvPr id="0" name=""/>
        <dsp:cNvSpPr/>
      </dsp:nvSpPr>
      <dsp:spPr>
        <a:xfrm>
          <a:off x="4486026" y="1737007"/>
          <a:ext cx="1423101" cy="115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Fundur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með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Velferðarráðherra</a:t>
          </a:r>
          <a:r>
            <a:rPr lang="en-US" sz="1100" kern="1200" dirty="0" smtClean="0"/>
            <a:t> (og </a:t>
          </a:r>
          <a:r>
            <a:rPr lang="en-US" sz="1100" kern="1200" dirty="0" err="1" smtClean="0"/>
            <a:t>stjórn</a:t>
          </a:r>
          <a:r>
            <a:rPr lang="en-US" sz="1100" kern="1200" dirty="0" smtClean="0"/>
            <a:t> LSH), og </a:t>
          </a:r>
          <a:r>
            <a:rPr lang="en-US" sz="1100" kern="1200" dirty="0" err="1" smtClean="0"/>
            <a:t>tryggja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stuðning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við</a:t>
          </a:r>
          <a:r>
            <a:rPr lang="en-US" sz="1100" kern="1200" dirty="0" smtClean="0"/>
            <a:t> SAP-E og </a:t>
          </a:r>
          <a:r>
            <a:rPr lang="en-US" sz="1100" kern="1200" dirty="0" err="1" smtClean="0"/>
            <a:t>yfirlýsinguna</a:t>
          </a:r>
          <a:endParaRPr lang="en-US" sz="1100" kern="1200" dirty="0"/>
        </a:p>
      </dsp:txBody>
      <dsp:txXfrm>
        <a:off x="4486026" y="1737007"/>
        <a:ext cx="1423101" cy="1158004"/>
      </dsp:txXfrm>
    </dsp:sp>
    <dsp:sp modelId="{F7EFEFB5-C193-A24A-9937-D8EB444DA1E4}">
      <dsp:nvSpPr>
        <dsp:cNvPr id="0" name=""/>
        <dsp:cNvSpPr/>
      </dsp:nvSpPr>
      <dsp:spPr>
        <a:xfrm>
          <a:off x="5052826" y="1302755"/>
          <a:ext cx="289501" cy="289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D58A98-D9AC-9E41-B890-2760EFA38CAC}">
      <dsp:nvSpPr>
        <dsp:cNvPr id="0" name=""/>
        <dsp:cNvSpPr/>
      </dsp:nvSpPr>
      <dsp:spPr>
        <a:xfrm>
          <a:off x="5980283" y="0"/>
          <a:ext cx="1423101" cy="115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Gerð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Landsáætlunar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við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slagi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</a:t>
          </a:r>
          <a:r>
            <a:rPr lang="en-US" sz="1100" kern="1200" dirty="0" err="1" smtClean="0"/>
            <a:t>Gert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af</a:t>
          </a:r>
          <a:r>
            <a:rPr lang="en-US" sz="1100" kern="1200" dirty="0" smtClean="0"/>
            <a:t> fag- og </a:t>
          </a:r>
          <a:r>
            <a:rPr lang="en-US" sz="1100" kern="1200" dirty="0" err="1" smtClean="0"/>
            <a:t>sjúklingafélögum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fremur</a:t>
          </a:r>
          <a:r>
            <a:rPr lang="en-US" sz="1100" kern="1200" dirty="0" smtClean="0"/>
            <a:t> en </a:t>
          </a:r>
          <a:r>
            <a:rPr lang="en-US" sz="1100" kern="1200" dirty="0" err="1" smtClean="0"/>
            <a:t>tengslaneti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5980283" y="0"/>
        <a:ext cx="1423101" cy="1158004"/>
      </dsp:txXfrm>
    </dsp:sp>
    <dsp:sp modelId="{24EF877C-A7BA-1247-B849-2527EA985DA5}">
      <dsp:nvSpPr>
        <dsp:cNvPr id="0" name=""/>
        <dsp:cNvSpPr/>
      </dsp:nvSpPr>
      <dsp:spPr>
        <a:xfrm>
          <a:off x="6547083" y="1302755"/>
          <a:ext cx="289501" cy="289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7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3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2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77A0-9F81-0C47-8001-BFFA95538175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91D1-D8C9-6D46-9ED7-00B253B9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tionplan.eso-stroke.org" TargetMode="External"/><Relationship Id="rId3" Type="http://schemas.openxmlformats.org/officeDocument/2006/relationships/hyperlink" Target="https://actionplan.eso-stroke.org/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Aðgerðaráætlun</a:t>
            </a:r>
            <a:r>
              <a:rPr lang="en-US" dirty="0" smtClean="0"/>
              <a:t> </a:t>
            </a:r>
            <a:r>
              <a:rPr lang="en-US" dirty="0" err="1" smtClean="0"/>
              <a:t>gegn</a:t>
            </a:r>
            <a:r>
              <a:rPr lang="en-US" dirty="0" smtClean="0"/>
              <a:t> </a:t>
            </a:r>
            <a:r>
              <a:rPr lang="en-US" dirty="0" err="1" smtClean="0"/>
              <a:t>slagi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Næstu</a:t>
            </a:r>
            <a:r>
              <a:rPr lang="en-US" sz="3100" dirty="0" smtClean="0"/>
              <a:t> </a:t>
            </a:r>
            <a:r>
              <a:rPr lang="en-US" sz="3100" dirty="0" err="1" smtClean="0"/>
              <a:t>skref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Björn Logi Þórarinsson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8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98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s-IS" sz="2800" noProof="1" smtClean="0"/>
              <a:t>Frá núverandi stöðu að gerð Landsáætlunar gegn slagi</a:t>
            </a:r>
            <a:endParaRPr lang="is-IS" sz="28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381"/>
            <a:ext cx="8229600" cy="5043547"/>
          </a:xfrm>
        </p:spPr>
        <p:txBody>
          <a:bodyPr>
            <a:noAutofit/>
          </a:bodyPr>
          <a:lstStyle/>
          <a:p>
            <a:r>
              <a:rPr lang="is-IS" sz="1800" noProof="1" smtClean="0"/>
              <a:t>Undirbúningur – Fyrstu verkefni umsjónarmanna og tengslanets:</a:t>
            </a:r>
          </a:p>
          <a:p>
            <a:pPr lvl="1"/>
            <a:r>
              <a:rPr lang="is-IS" sz="1600" noProof="1" smtClean="0"/>
              <a:t>Koma saman tengslaneti – Lykilpersónur</a:t>
            </a:r>
          </a:p>
          <a:p>
            <a:pPr lvl="1"/>
            <a:r>
              <a:rPr lang="is-IS" sz="1600" noProof="1" smtClean="0"/>
              <a:t>Sama sýn og gildi um heildstæða vandaða meðferðarkeðju í þágu sjúklinga - stéttir og stofnanir vinna saman og þjóna sjúklingum</a:t>
            </a:r>
          </a:p>
          <a:p>
            <a:pPr lvl="1"/>
            <a:r>
              <a:rPr lang="is-IS" sz="1600" noProof="1" smtClean="0"/>
              <a:t>Samheldni í þágu sjúklinga þvert á fagstéttir eða stofnanir</a:t>
            </a:r>
          </a:p>
          <a:p>
            <a:pPr lvl="1"/>
            <a:r>
              <a:rPr lang="is-IS" sz="1600" noProof="1" smtClean="0"/>
              <a:t>Tilbúin sem hópur að gera Landsáætlun gegn slagi</a:t>
            </a:r>
          </a:p>
          <a:p>
            <a:pPr lvl="1"/>
            <a:r>
              <a:rPr lang="is-IS" sz="1600" noProof="1"/>
              <a:t>Stuðningur og skuldbinding þeirra sem ráða til að tryggja framgang </a:t>
            </a:r>
            <a:r>
              <a:rPr lang="is-IS" sz="1600" noProof="1" smtClean="0"/>
              <a:t>verkefnisins – ESO mun hafa samband við Heilbrigðisráðherra með bréfi og yfirlýsingu. Fundur með ráðherra (einnig stjórn LSH og annarra stofnanna?). Skuldbinding að styðja verkefnið.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932187"/>
              </p:ext>
            </p:extLst>
          </p:nvPr>
        </p:nvGraphicFramePr>
        <p:xfrm>
          <a:off x="457201" y="3776208"/>
          <a:ext cx="8229600" cy="289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75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64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s-IS" sz="3200" noProof="1" smtClean="0"/>
              <a:t>Tengslanet með sömu sýn og gildi </a:t>
            </a:r>
            <a:br>
              <a:rPr lang="is-IS" sz="3200" noProof="1" smtClean="0"/>
            </a:br>
            <a:r>
              <a:rPr lang="is-IS" sz="2400" noProof="1" smtClean="0"/>
              <a:t>Hugmyndir að erindum og umræðum</a:t>
            </a:r>
            <a:endParaRPr lang="is-IS" sz="24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70"/>
            <a:ext cx="8229600" cy="5018200"/>
          </a:xfrm>
        </p:spPr>
        <p:txBody>
          <a:bodyPr>
            <a:noAutofit/>
          </a:bodyPr>
          <a:lstStyle/>
          <a:p>
            <a:r>
              <a:rPr lang="is-IS" sz="1400" noProof="1"/>
              <a:t>Slag utan höfuðborgarsvæðisins og fjarheilbrigðisþjónusta:</a:t>
            </a:r>
          </a:p>
          <a:p>
            <a:pPr lvl="1"/>
            <a:r>
              <a:rPr lang="is-IS" sz="1200" noProof="1"/>
              <a:t>Hvað er gott og hvað má betur fara?</a:t>
            </a:r>
          </a:p>
          <a:p>
            <a:r>
              <a:rPr lang="is-IS" sz="1400" noProof="1" smtClean="0"/>
              <a:t>Slag frá sjónarhóli sjúklinga og aðgerðaráætlunar</a:t>
            </a:r>
          </a:p>
          <a:p>
            <a:pPr lvl="1"/>
            <a:r>
              <a:rPr lang="is-IS" sz="1200" noProof="1" smtClean="0"/>
              <a:t>Hvað er vel gert og hvað mætti betur fara á Íslandi, t.d. í endurhæfingu, eftirfylgd og lífs eftir slag</a:t>
            </a:r>
            <a:endParaRPr lang="is-IS" sz="1200" noProof="1"/>
          </a:p>
          <a:p>
            <a:r>
              <a:rPr lang="is-IS" sz="1400" noProof="1" smtClean="0"/>
              <a:t>Slageining:</a:t>
            </a:r>
          </a:p>
          <a:p>
            <a:pPr lvl="1"/>
            <a:r>
              <a:rPr lang="is-IS" sz="1200" noProof="1" smtClean="0"/>
              <a:t>Hvað er sérhæfð slageining og mikilvægi hennar? Munurinn á slageiningu og taugadeild sem sinnir einnig slagi?</a:t>
            </a:r>
          </a:p>
          <a:p>
            <a:r>
              <a:rPr lang="is-IS" sz="1400" noProof="1" smtClean="0"/>
              <a:t>Vönduð og samfelld endurhæfing:</a:t>
            </a:r>
          </a:p>
          <a:p>
            <a:pPr lvl="1"/>
            <a:r>
              <a:rPr lang="is-IS" sz="1200" noProof="1" smtClean="0"/>
              <a:t>Hvað er vel gert og hvað má betur fara á höfuðborgarsvæðinu og utan þess</a:t>
            </a:r>
            <a:r>
              <a:rPr lang="is-IS" sz="1200" noProof="1"/>
              <a:t>? Hvað er </a:t>
            </a:r>
            <a:r>
              <a:rPr lang="is-IS" sz="1200" noProof="1" smtClean="0"/>
              <a:t>ESD</a:t>
            </a:r>
            <a:r>
              <a:rPr lang="is-IS" sz="1200" noProof="1"/>
              <a:t>?</a:t>
            </a:r>
            <a:endParaRPr lang="is-IS" sz="1200" noProof="1" smtClean="0"/>
          </a:p>
          <a:p>
            <a:r>
              <a:rPr lang="is-IS" sz="1400" noProof="1" smtClean="0"/>
              <a:t> </a:t>
            </a:r>
            <a:r>
              <a:rPr lang="is-IS" sz="1400" noProof="1"/>
              <a:t>Fagfélag á Íslandi:</a:t>
            </a:r>
          </a:p>
          <a:p>
            <a:pPr lvl="1"/>
            <a:r>
              <a:rPr lang="is-IS" sz="1200" noProof="1"/>
              <a:t>Af hverju er </a:t>
            </a:r>
            <a:r>
              <a:rPr lang="is-IS" sz="1200" noProof="1" smtClean="0"/>
              <a:t>sérstakt </a:t>
            </a:r>
            <a:r>
              <a:rPr lang="is-IS" sz="1200" noProof="1"/>
              <a:t>f</a:t>
            </a:r>
            <a:r>
              <a:rPr lang="is-IS" sz="1200" noProof="1" smtClean="0"/>
              <a:t>agfélag fagfólks sem starfar við slag mikilvægt</a:t>
            </a:r>
            <a:r>
              <a:rPr lang="is-IS" sz="1200" noProof="1"/>
              <a:t>? </a:t>
            </a:r>
            <a:r>
              <a:rPr lang="is-IS" sz="1200" noProof="1" smtClean="0"/>
              <a:t>Möguleg </a:t>
            </a:r>
            <a:r>
              <a:rPr lang="is-IS" sz="1200" noProof="1"/>
              <a:t>hlutverk og störf? </a:t>
            </a:r>
          </a:p>
          <a:p>
            <a:r>
              <a:rPr lang="is-IS" sz="1400" noProof="1" smtClean="0"/>
              <a:t>Útskrift og eftirfylgd sjúklinga:</a:t>
            </a:r>
          </a:p>
          <a:p>
            <a:pPr lvl="1"/>
            <a:r>
              <a:rPr lang="is-IS" sz="1200" noProof="1" smtClean="0"/>
              <a:t>Hvernig er slagsjúklingum fylgt eftir á höfuðborgarsvæðinu og utan þess? Hvað er vel gert og hvað má betur fara?</a:t>
            </a:r>
          </a:p>
          <a:p>
            <a:pPr lvl="1"/>
            <a:r>
              <a:rPr lang="is-IS" sz="1200" noProof="1" smtClean="0"/>
              <a:t>Hver á að endurskoða þarfir og endurhæfingarþörf eftir 3-6 mánuði?</a:t>
            </a:r>
          </a:p>
          <a:p>
            <a:r>
              <a:rPr lang="is-IS" sz="1400" noProof="1"/>
              <a:t>Útektar og viðurkenningarferli:</a:t>
            </a:r>
          </a:p>
          <a:p>
            <a:pPr lvl="1"/>
            <a:r>
              <a:rPr lang="is-IS" sz="1200" noProof="1"/>
              <a:t>Af hverju er skynsamt að taka út þjónustu og fá viðurkenningu? Stroke Center og Stroke Unit </a:t>
            </a:r>
            <a:r>
              <a:rPr lang="is-IS" sz="1200" noProof="1" smtClean="0"/>
              <a:t>Certification ESO.</a:t>
            </a:r>
            <a:endParaRPr lang="is-IS" sz="1200" noProof="1"/>
          </a:p>
          <a:p>
            <a:pPr marL="342900" lvl="1" indent="-342900">
              <a:buFont typeface="Arial"/>
              <a:buChar char="•"/>
            </a:pPr>
            <a:r>
              <a:rPr lang="is-IS" sz="1400" noProof="1"/>
              <a:t>Gæðastýring og gæðaskrár: </a:t>
            </a:r>
          </a:p>
          <a:p>
            <a:pPr lvl="1"/>
            <a:r>
              <a:rPr lang="is-IS" sz="1200" noProof="1"/>
              <a:t>Hvað þarf til að geta stýrt gæðum? </a:t>
            </a:r>
            <a:r>
              <a:rPr lang="is-IS" sz="1200" noProof="1" smtClean="0"/>
              <a:t>Proactiv gæðastýring og reactiv gæðaviðbrögð. Gæðaregister</a:t>
            </a:r>
            <a:endParaRPr lang="is-IS" sz="1200" noProof="1"/>
          </a:p>
          <a:p>
            <a:r>
              <a:rPr lang="is-IS" sz="1400" noProof="1"/>
              <a:t>Verkferlar:</a:t>
            </a:r>
          </a:p>
          <a:p>
            <a:pPr lvl="1"/>
            <a:r>
              <a:rPr lang="is-IS" sz="1200" noProof="1"/>
              <a:t>Af hverju eru verkferlar mikilvægir? Hver eru einkenni góðs verkferils?</a:t>
            </a:r>
          </a:p>
          <a:p>
            <a:pPr lvl="1"/>
            <a:r>
              <a:rPr lang="is-IS" sz="1200" noProof="1"/>
              <a:t>Hvaða verkferla vantar okkur og hvaða verkferla þarf að </a:t>
            </a:r>
            <a:r>
              <a:rPr lang="is-IS" sz="1200" noProof="1" smtClean="0"/>
              <a:t>uppfæra á LSH og utan höfuðborgarsvæðisins</a:t>
            </a:r>
            <a:endParaRPr lang="is-IS" sz="1200" noProof="1"/>
          </a:p>
        </p:txBody>
      </p:sp>
    </p:spTree>
    <p:extLst>
      <p:ext uri="{BB962C8B-B14F-4D97-AF65-F5344CB8AC3E}">
        <p14:creationId xmlns:p14="http://schemas.microsoft.com/office/powerpoint/2010/main" val="15488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7" y="274638"/>
            <a:ext cx="8466666" cy="9220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s-IS" sz="2600" noProof="1" smtClean="0"/>
              <a:t>Gerð og innleiðing Lands- og aðgerðaráætlunar gegn slagi</a:t>
            </a:r>
            <a:endParaRPr lang="is-IS" sz="26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636"/>
            <a:ext cx="8229600" cy="4967292"/>
          </a:xfrm>
        </p:spPr>
        <p:txBody>
          <a:bodyPr>
            <a:noAutofit/>
          </a:bodyPr>
          <a:lstStyle/>
          <a:p>
            <a:r>
              <a:rPr lang="is-IS" sz="1800" noProof="1" smtClean="0"/>
              <a:t>Landsáætlun við slagi á Íslandi</a:t>
            </a:r>
            <a:r>
              <a:rPr lang="is-IS" sz="1800" noProof="1"/>
              <a:t> (National Stroke Plan in Iceland) </a:t>
            </a:r>
            <a:r>
              <a:rPr lang="is-IS" sz="1800" noProof="1" smtClean="0"/>
              <a:t>er skráð framtíðarsýn </a:t>
            </a:r>
            <a:r>
              <a:rPr lang="is-IS" sz="1800" noProof="1"/>
              <a:t>um þjónustu í kjölfar slags </a:t>
            </a:r>
            <a:r>
              <a:rPr lang="is-IS" sz="1800" noProof="1" smtClean="0"/>
              <a:t>sem spannar </a:t>
            </a:r>
            <a:r>
              <a:rPr lang="is-IS" sz="1800" noProof="1"/>
              <a:t>alla keðju meðferðar og þjónustu  “frá sjónarmiði </a:t>
            </a:r>
            <a:r>
              <a:rPr lang="is-IS" sz="1800" noProof="1" smtClean="0"/>
              <a:t>þiggjenda” þjónustunar/sjúklingum og aðstandendum</a:t>
            </a:r>
          </a:p>
          <a:p>
            <a:r>
              <a:rPr lang="is-IS" sz="1800" noProof="1"/>
              <a:t>Aðgerðaráætlun gegn slagi á Ísland  (Action Plan for stroke in Iceland) – er skráð framtíðarsýn </a:t>
            </a:r>
            <a:r>
              <a:rPr lang="is-IS" sz="1800" noProof="1" smtClean="0"/>
              <a:t>um </a:t>
            </a:r>
            <a:r>
              <a:rPr lang="is-IS" sz="1800" noProof="1"/>
              <a:t>heildstæða uppbyggingu slagþjónustu/kerfis “frá sjónarmiði veitenda” þjónustunar/</a:t>
            </a:r>
            <a:r>
              <a:rPr lang="is-IS" sz="1800" noProof="1" smtClean="0"/>
              <a:t>fagfólki og </a:t>
            </a:r>
            <a:r>
              <a:rPr lang="is-IS" sz="1800" noProof="1"/>
              <a:t>innleiðing </a:t>
            </a:r>
            <a:r>
              <a:rPr lang="is-IS" sz="1800" noProof="1" smtClean="0"/>
              <a:t> hennar</a:t>
            </a:r>
          </a:p>
          <a:p>
            <a:endParaRPr lang="is-IS" sz="1800" noProof="1"/>
          </a:p>
          <a:p>
            <a:r>
              <a:rPr lang="is-IS" sz="1800" b="1" noProof="1" smtClean="0"/>
              <a:t>Framkvæmdarhópur</a:t>
            </a:r>
            <a:r>
              <a:rPr lang="is-IS" sz="1800" noProof="1" smtClean="0"/>
              <a:t> (National committee) skipaður einstaklingum úr tengslaneti, fag</a:t>
            </a:r>
            <a:r>
              <a:rPr lang="is-IS" sz="1800" noProof="1"/>
              <a:t>- og </a:t>
            </a:r>
            <a:r>
              <a:rPr lang="is-IS" sz="1800" noProof="1" smtClean="0"/>
              <a:t>sjúklingasamtökum, heilbrigðisstofnanna, velferðarráðuneytis? (Fundur ESO 23. febrúar)</a:t>
            </a:r>
          </a:p>
          <a:p>
            <a:pPr lvl="1"/>
            <a:r>
              <a:rPr lang="is-IS" sz="1600" noProof="1"/>
              <a:t>Gerð innleiðingaráætlunar (</a:t>
            </a:r>
            <a:r>
              <a:rPr lang="is-IS" sz="1600" noProof="1" smtClean="0"/>
              <a:t>markmið og undirmarkmið, vörður og tímlína) og </a:t>
            </a:r>
            <a:r>
              <a:rPr lang="is-IS" sz="1600" noProof="1"/>
              <a:t>stýra </a:t>
            </a:r>
            <a:r>
              <a:rPr lang="is-IS" sz="1600" noProof="1" smtClean="0"/>
              <a:t>innleiðingu</a:t>
            </a:r>
            <a:endParaRPr lang="is-IS" sz="1600" noProof="1"/>
          </a:p>
          <a:p>
            <a:endParaRPr lang="is-IS" sz="1800" noProof="1"/>
          </a:p>
          <a:p>
            <a:r>
              <a:rPr lang="is-IS" sz="1800" b="1" noProof="1"/>
              <a:t>Úttektarhópur</a:t>
            </a:r>
            <a:r>
              <a:rPr lang="is-IS" sz="1800" noProof="1"/>
              <a:t> (National auditing Committee) til að fylgjast með og taka út þjónustu/framgang? Fulltrúar ESO og velferðarráðuneytis?</a:t>
            </a:r>
          </a:p>
          <a:p>
            <a:pPr lvl="1"/>
            <a:r>
              <a:rPr lang="is-IS" sz="1600" noProof="1" smtClean="0"/>
              <a:t>Árlegt mat og endurskoðun – </a:t>
            </a:r>
            <a:r>
              <a:rPr lang="is-IS" sz="1600" b="1" noProof="1" smtClean="0"/>
              <a:t>12 Lykilbreytur </a:t>
            </a:r>
            <a:r>
              <a:rPr lang="is-IS" sz="1600" noProof="1" smtClean="0"/>
              <a:t>=&gt; endurskoðun á áætlun</a:t>
            </a:r>
          </a:p>
        </p:txBody>
      </p:sp>
    </p:spTree>
    <p:extLst>
      <p:ext uri="{BB962C8B-B14F-4D97-AF65-F5344CB8AC3E}">
        <p14:creationId xmlns:p14="http://schemas.microsoft.com/office/powerpoint/2010/main" val="50398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s-IS" sz="3200" noProof="1" smtClean="0"/>
              <a:t>12 Lykilárangursvísar</a:t>
            </a:r>
            <a:br>
              <a:rPr lang="is-IS" sz="3200" noProof="1" smtClean="0"/>
            </a:br>
            <a:r>
              <a:rPr lang="is-IS" sz="2000" noProof="1" smtClean="0"/>
              <a:t>Mæla markmið og fylgjast með árangri innleiðingar</a:t>
            </a:r>
            <a:endParaRPr lang="is-IS" sz="20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2381"/>
            <a:ext cx="8229600" cy="49711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s-IS" sz="1800" noProof="1" smtClean="0"/>
              <a:t>Innleiðing á Landsáætlun við slagi sem skilgreinir flæði/ferla, umsjá/meðferð og stuðning eftir slag og nær frá því áður en komið er á sjúkrahús, dvöl á sjúkrahúsi, útskrift, umskipti heim og eftirfylgd (til staðar já/nei)</a:t>
            </a:r>
          </a:p>
          <a:p>
            <a:pPr marL="514350" indent="-514350">
              <a:buFont typeface="+mj-lt"/>
              <a:buAutoNum type="arabicParenR"/>
            </a:pPr>
            <a:r>
              <a:rPr lang="is-IS" sz="1800" noProof="1" smtClean="0"/>
              <a:t>Að a.m.k. einn einstaklingur frá sjúklinga- eða stuðningssamtökum sé studdur til þáttöku á jafningjagrunni í myndun Landsáætlunar við slagi og leiðbeiningum sem fjalla um slag</a:t>
            </a:r>
          </a:p>
          <a:p>
            <a:pPr marL="514350" indent="-514350">
              <a:buFont typeface="+mj-lt"/>
              <a:buAutoNum type="arabicParenR"/>
            </a:pPr>
            <a:r>
              <a:rPr lang="is-IS" sz="1800" noProof="1" smtClean="0"/>
              <a:t>Innleiðing á Landsáætlun um fjölþátta lýðheilsuaðgerðir til að stuðla að og styðja heilbrigðan lífsstíl og ná stjórn á áhættuþáttum (til staðar já/nei)</a:t>
            </a:r>
          </a:p>
          <a:p>
            <a:pPr marL="514350" lvl="0" indent="-514350">
              <a:buFont typeface="+mj-lt"/>
              <a:buAutoNum type="arabicParenR"/>
            </a:pPr>
            <a:r>
              <a:rPr lang="is-IS" sz="1800" noProof="1" smtClean="0"/>
              <a:t>Komið á fót innlendu og svæðisbundnu skipulagi til að meta, taka út og viðurkenna klíniska slagþjónustu, veita jafningjastuðning fyrir gæðaumbótum, ásamt því að gera úttektarniðurstöður aðgengilegar almenningi (til staðar já/nei)</a:t>
            </a:r>
          </a:p>
          <a:p>
            <a:pPr marL="514350" indent="-514350">
              <a:buFont typeface="+mj-lt"/>
              <a:buAutoNum type="arabicParenR"/>
            </a:pPr>
            <a:r>
              <a:rPr lang="is-IS" sz="1800" noProof="1" smtClean="0"/>
              <a:t>Allar slageiningar og önnur slagþjónusta sem er veitt, óháð geira, gangist undir sífellda eða reglubundna gæðaúttekt (% sem er tekin út/viðurkennd)</a:t>
            </a:r>
          </a:p>
          <a:p>
            <a:pPr marL="514350" lvl="0" indent="-514350">
              <a:buFont typeface="+mj-lt"/>
              <a:buAutoNum type="arabicParenR"/>
            </a:pPr>
            <a:r>
              <a:rPr lang="is-IS" sz="1800" noProof="1" smtClean="0"/>
              <a:t>Aðgangur sjúklinga að þjónustu á slageiningu (% sjúklinga leggst inn innan 24 klst frá slagi)</a:t>
            </a:r>
          </a:p>
        </p:txBody>
      </p:sp>
    </p:spTree>
    <p:extLst>
      <p:ext uri="{BB962C8B-B14F-4D97-AF65-F5344CB8AC3E}">
        <p14:creationId xmlns:p14="http://schemas.microsoft.com/office/powerpoint/2010/main" val="258660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437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s-IS" sz="3200" noProof="1"/>
              <a:t>12 Lykilárangursvísar</a:t>
            </a:r>
            <a:br>
              <a:rPr lang="is-IS" sz="3200" noProof="1"/>
            </a:br>
            <a:r>
              <a:rPr lang="is-IS" sz="2000" noProof="1"/>
              <a:t>Mæla markmið og fylgjast með árangri innleiðingar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048"/>
            <a:ext cx="8229600" cy="4448449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Hlutfall sjúklinga með blóðþurrðarslag sem fær enduropnunarmeðferð (% sjúklinga sem fær segaleysandi- eða segabrottnámsmeðferð af öllum innlögðum sjúklingum)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Aðgengi að: TS/SÓ, æðamyndatöku, EKG, langtíma takktgreiningu, hjartaómskoðunum (TTE og TEE), skimun fyrir kyngingarvanda og blóðrannsóknum í innlögn á slageiningu (% með aðgengi)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Að veita snemmendurhæfingu á slageiningu, ásamt early supported discharge (% með aðgengi)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Aðgangur að grundvallarmeðferð og inngripum til að hindra endurslag, þ.m.t. blóðflöguhemjandi- og blóðþrýstingslækkandi- og statin meðferð ásamt lífstílsráðgjöf (% skv. WHO gögnum)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Bindandi, einstaklingsmiðuð og skrifleg útskriftar- og endurhæfingaráætlun í nærumhverfi sem sjúklingum er veitt (%sjúklinga sem fá)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is-IS" sz="1800" noProof="1" smtClean="0"/>
              <a:t>Eftirfylgd 3-6 mánuðum eftir slag, sem innifelur m.a. </a:t>
            </a:r>
            <a:r>
              <a:rPr lang="en-US" sz="1800" noProof="1" smtClean="0"/>
              <a:t>Y</a:t>
            </a:r>
            <a:r>
              <a:rPr lang="is-IS" sz="1800" noProof="1" smtClean="0"/>
              <a:t>firferð tékklista fyrir möguleg vandamál, mat á færni ásamt tilvísun í viðeigandi inngrip (% sjúklinga sem fá eftirfylgd)</a:t>
            </a:r>
          </a:p>
        </p:txBody>
      </p:sp>
    </p:spTree>
    <p:extLst>
      <p:ext uri="{BB962C8B-B14F-4D97-AF65-F5344CB8AC3E}">
        <p14:creationId xmlns:p14="http://schemas.microsoft.com/office/powerpoint/2010/main" val="8434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 smtClean="0"/>
              <a:t>Framkvæmdarfundir</a:t>
            </a:r>
            <a:r>
              <a:rPr lang="en-US" sz="3600" dirty="0" smtClean="0"/>
              <a:t> </a:t>
            </a:r>
            <a:r>
              <a:rPr lang="en-US" sz="3600" dirty="0" err="1" smtClean="0"/>
              <a:t>verkefnisins</a:t>
            </a:r>
            <a:r>
              <a:rPr lang="en-US" sz="3600" dirty="0" smtClean="0"/>
              <a:t> </a:t>
            </a:r>
            <a:r>
              <a:rPr lang="en-US" sz="3600" dirty="0" err="1" smtClean="0"/>
              <a:t>hjá</a:t>
            </a:r>
            <a:r>
              <a:rPr lang="en-US" sz="3600" dirty="0" smtClean="0"/>
              <a:t> ESO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dirty="0" err="1"/>
              <a:t>Fundir</a:t>
            </a:r>
            <a:r>
              <a:rPr lang="en-US" sz="2400" dirty="0"/>
              <a:t> </a:t>
            </a:r>
            <a:r>
              <a:rPr lang="en-US" sz="2400" dirty="0" err="1"/>
              <a:t>framkvæmdarhóps</a:t>
            </a:r>
            <a:r>
              <a:rPr lang="en-US" sz="2400" dirty="0"/>
              <a:t> ESO og </a:t>
            </a:r>
            <a:r>
              <a:rPr lang="en-US" sz="2400" dirty="0" err="1"/>
              <a:t>umsjónarmanna</a:t>
            </a:r>
            <a:r>
              <a:rPr lang="en-US" sz="2400" dirty="0"/>
              <a:t> </a:t>
            </a:r>
            <a:r>
              <a:rPr lang="en-US" sz="2400" dirty="0" err="1" smtClean="0"/>
              <a:t>frá</a:t>
            </a:r>
            <a:r>
              <a:rPr lang="en-US" sz="2400" dirty="0" smtClean="0"/>
              <a:t> </a:t>
            </a:r>
            <a:r>
              <a:rPr lang="en-US" sz="2400" dirty="0" err="1" smtClean="0"/>
              <a:t>löndum</a:t>
            </a:r>
            <a:r>
              <a:rPr lang="en-US" sz="2400" dirty="0" smtClean="0"/>
              <a:t> </a:t>
            </a:r>
            <a:r>
              <a:rPr lang="en-US" sz="2400" dirty="0" err="1" smtClean="0"/>
              <a:t>evrópu</a:t>
            </a:r>
            <a:r>
              <a:rPr lang="en-US" sz="2400" dirty="0" smtClean="0"/>
              <a:t>(national </a:t>
            </a:r>
            <a:r>
              <a:rPr lang="en-US" sz="2400" dirty="0" err="1" smtClean="0"/>
              <a:t>coordinatora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Online Kick-Off Meeting (8.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2020)</a:t>
            </a:r>
          </a:p>
          <a:p>
            <a:pPr lvl="1"/>
            <a:r>
              <a:rPr lang="en-US" sz="2000" dirty="0" smtClean="0"/>
              <a:t>Rollout Meeting I (11. </a:t>
            </a:r>
            <a:r>
              <a:rPr lang="en-US" sz="2000" dirty="0" err="1" smtClean="0"/>
              <a:t>nóvember</a:t>
            </a:r>
            <a:r>
              <a:rPr lang="en-US" sz="2000" dirty="0" smtClean="0"/>
              <a:t> 2020)</a:t>
            </a:r>
          </a:p>
          <a:p>
            <a:pPr lvl="1"/>
            <a:r>
              <a:rPr lang="en-US" sz="2000" dirty="0" smtClean="0"/>
              <a:t>Rollout Meeting II (8. </a:t>
            </a:r>
            <a:r>
              <a:rPr lang="en-US" sz="2000" dirty="0" err="1" smtClean="0"/>
              <a:t>desember</a:t>
            </a:r>
            <a:r>
              <a:rPr lang="en-US" sz="2000" dirty="0" smtClean="0"/>
              <a:t> 2020)</a:t>
            </a:r>
          </a:p>
          <a:p>
            <a:pPr lvl="1"/>
            <a:r>
              <a:rPr lang="en-US" sz="2000" dirty="0" smtClean="0"/>
              <a:t>Rollout Meeting III (23. </a:t>
            </a:r>
            <a:r>
              <a:rPr lang="en-US" sz="2000" dirty="0" err="1" smtClean="0"/>
              <a:t>febrúar</a:t>
            </a:r>
            <a:r>
              <a:rPr lang="en-US" sz="2000" dirty="0" smtClean="0"/>
              <a:t> 2021) – </a:t>
            </a:r>
            <a:r>
              <a:rPr lang="en-US" sz="2000" dirty="0" err="1" smtClean="0"/>
              <a:t>Næsti</a:t>
            </a:r>
            <a:r>
              <a:rPr lang="en-US" sz="2000" dirty="0" smtClean="0"/>
              <a:t> </a:t>
            </a:r>
            <a:r>
              <a:rPr lang="en-US" sz="2000" dirty="0" err="1" smtClean="0"/>
              <a:t>fundur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400" dirty="0" err="1" smtClean="0"/>
              <a:t>S</a:t>
            </a:r>
            <a:r>
              <a:rPr lang="en-US" sz="2400" dirty="0" err="1" smtClean="0"/>
              <a:t>íða</a:t>
            </a:r>
            <a:r>
              <a:rPr lang="en-US" sz="2400" dirty="0" smtClean="0"/>
              <a:t> ESO um </a:t>
            </a:r>
            <a:r>
              <a:rPr lang="en-US" sz="2400" dirty="0" err="1" smtClean="0"/>
              <a:t>verkefnið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>
                <a:hlinkClick r:id="rId2"/>
              </a:rPr>
              <a:t>https://actionplan.eso-</a:t>
            </a:r>
            <a:r>
              <a:rPr lang="en-US" sz="2000" dirty="0" smtClean="0">
                <a:hlinkClick r:id="rId2"/>
              </a:rPr>
              <a:t>stroke.org</a:t>
            </a:r>
            <a:endParaRPr lang="en-US" sz="2000" dirty="0" smtClean="0"/>
          </a:p>
          <a:p>
            <a:r>
              <a:rPr lang="en-US" sz="2400" dirty="0" err="1" smtClean="0"/>
              <a:t>V</a:t>
            </a:r>
            <a:r>
              <a:rPr lang="en-US" sz="2400" dirty="0" err="1" smtClean="0"/>
              <a:t>ídeo</a:t>
            </a:r>
            <a:r>
              <a:rPr lang="en-US" sz="2400" dirty="0" smtClean="0"/>
              <a:t> </a:t>
            </a:r>
            <a:r>
              <a:rPr lang="en-US" sz="2400" dirty="0" err="1" smtClean="0"/>
              <a:t>af</a:t>
            </a:r>
            <a:r>
              <a:rPr lang="en-US" sz="2400" dirty="0" smtClean="0"/>
              <a:t> </a:t>
            </a:r>
            <a:r>
              <a:rPr lang="en-US" sz="2400" dirty="0" err="1" smtClean="0"/>
              <a:t>fundunum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>
                <a:hlinkClick r:id="rId3"/>
              </a:rPr>
              <a:t>https://actionplan.eso-stroke.org/</a:t>
            </a:r>
            <a:r>
              <a:rPr lang="en-US" sz="2000" dirty="0" smtClean="0">
                <a:hlinkClick r:id="rId3"/>
              </a:rPr>
              <a:t>videos</a:t>
            </a:r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412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962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Aðgerðaráætlun gegn slagi á Íslandi Næstu skref</vt:lpstr>
      <vt:lpstr>Frá núverandi stöðu að gerð Landsáætlunar gegn slagi</vt:lpstr>
      <vt:lpstr>Tengslanet með sömu sýn og gildi  Hugmyndir að erindum og umræðum</vt:lpstr>
      <vt:lpstr>Gerð og innleiðing Lands- og aðgerðaráætlunar gegn slagi</vt:lpstr>
      <vt:lpstr>12 Lykilárangursvísar Mæla markmið og fylgjast með árangri innleiðingar</vt:lpstr>
      <vt:lpstr>12 Lykilárangursvísar Mæla markmið og fylgjast með árangri innleiðingar</vt:lpstr>
      <vt:lpstr>Framkvæmdarfundir verkefnisins hjá ESO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Lykil árangursvísar innleiðingar Key performance indicators</dc:title>
  <dc:creator>Björn Logi Þórarinsson</dc:creator>
  <cp:lastModifiedBy>Björn Logi Þórarinsson</cp:lastModifiedBy>
  <cp:revision>54</cp:revision>
  <dcterms:created xsi:type="dcterms:W3CDTF">2021-01-14T20:02:24Z</dcterms:created>
  <dcterms:modified xsi:type="dcterms:W3CDTF">2021-02-10T15:37:32Z</dcterms:modified>
</cp:coreProperties>
</file>